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73" r:id="rId7"/>
    <p:sldId id="274" r:id="rId8"/>
    <p:sldId id="262" r:id="rId9"/>
    <p:sldId id="275" r:id="rId10"/>
    <p:sldId id="261" r:id="rId11"/>
    <p:sldId id="285" r:id="rId12"/>
    <p:sldId id="272" r:id="rId13"/>
    <p:sldId id="284" r:id="rId14"/>
    <p:sldId id="271" r:id="rId15"/>
    <p:sldId id="283" r:id="rId16"/>
    <p:sldId id="270" r:id="rId17"/>
    <p:sldId id="282" r:id="rId18"/>
    <p:sldId id="269" r:id="rId19"/>
    <p:sldId id="281" r:id="rId20"/>
    <p:sldId id="268" r:id="rId21"/>
    <p:sldId id="280" r:id="rId22"/>
    <p:sldId id="267" r:id="rId23"/>
    <p:sldId id="279" r:id="rId24"/>
    <p:sldId id="266" r:id="rId25"/>
    <p:sldId id="278" r:id="rId26"/>
    <p:sldId id="265" r:id="rId27"/>
    <p:sldId id="277" r:id="rId28"/>
    <p:sldId id="264" r:id="rId29"/>
    <p:sldId id="276" r:id="rId30"/>
    <p:sldId id="263" r:id="rId31"/>
    <p:sldId id="286" r:id="rId32"/>
    <p:sldId id="287" r:id="rId33"/>
  </p:sldIdLst>
  <p:sldSz cx="18288000" cy="10287000"/>
  <p:notesSz cx="10287000" cy="18288000"/>
  <p:embeddedFontLst>
    <p:embeddedFont>
      <p:font typeface="Montserrat Bold" panose="00000800000000000000" pitchFamily="2" charset="-52"/>
      <p:bold r:id="rId35"/>
    </p:embeddedFont>
    <p:embeddedFont>
      <p:font typeface="Montserrat Medium" panose="00000600000000000000" pitchFamily="2" charset="-52"/>
      <p:regular r:id="rId36"/>
      <p:italic r:id="rId37"/>
    </p:embeddedFont>
    <p:embeddedFont>
      <p:font typeface="Montserrat Regular" panose="00000500000000000000" pitchFamily="2" charset="-52"/>
      <p:regular r:id="rId38"/>
    </p:embeddedFont>
    <p:embeddedFont>
      <p:font typeface="Montserrat SemiBold" panose="00000700000000000000" pitchFamily="2" charset="-52"/>
      <p:bold r:id="rId39"/>
      <p:boldItalic r:id="rId4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3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1164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svg"/><Relationship Id="rId26" Type="http://schemas.openxmlformats.org/officeDocument/2006/relationships/image" Target="../media/image112.jpeg"/><Relationship Id="rId3" Type="http://schemas.openxmlformats.org/officeDocument/2006/relationships/image" Target="../media/image70.jpeg"/><Relationship Id="rId21" Type="http://schemas.openxmlformats.org/officeDocument/2006/relationships/image" Target="../media/image107.png"/><Relationship Id="rId7" Type="http://schemas.openxmlformats.org/officeDocument/2006/relationships/image" Target="../media/image93.sv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5" Type="http://schemas.openxmlformats.org/officeDocument/2006/relationships/image" Target="../media/image111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02.svg"/><Relationship Id="rId20" Type="http://schemas.openxmlformats.org/officeDocument/2006/relationships/image" Target="../media/image106.svg"/><Relationship Id="rId29" Type="http://schemas.openxmlformats.org/officeDocument/2006/relationships/hyperlink" Target="https://happygifts.ru/catalog/ruchki_i_karandashi/kantselyarskie_nabory_i_tovary_dlya_tvorchestva/podstavka_dlya_telefona_focus_s_blokom_bumagi_dlya_zapisi_articul_32842/color_bezhev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svg"/><Relationship Id="rId24" Type="http://schemas.openxmlformats.org/officeDocument/2006/relationships/image" Target="../media/image110.svg"/><Relationship Id="rId32" Type="http://schemas.openxmlformats.org/officeDocument/2006/relationships/hyperlink" Target="https://happygifts.ru/catalog/ruchki_i_karandashi/metallicheskie_ruchki_b1/ruchka_sharikovaya_factor_rosy_articul_40407/color_siniy,_rozovoe_zoloto/" TargetMode="External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23" Type="http://schemas.openxmlformats.org/officeDocument/2006/relationships/image" Target="../media/image109.png"/><Relationship Id="rId28" Type="http://schemas.openxmlformats.org/officeDocument/2006/relationships/image" Target="../media/image114.jpe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31" Type="http://schemas.openxmlformats.org/officeDocument/2006/relationships/hyperlink" Target="https://happygifts.ru/catalog/notebooks/thinkme_delovye_bloknoty/biznes_bloknot_auri_format_a5_bronzovyy_blok_v_lineyku_articul_21244/color_bronzovyy/" TargetMode="External"/><Relationship Id="rId4" Type="http://schemas.openxmlformats.org/officeDocument/2006/relationships/image" Target="../media/image90.jpeg"/><Relationship Id="rId9" Type="http://schemas.openxmlformats.org/officeDocument/2006/relationships/image" Target="../media/image95.png"/><Relationship Id="rId14" Type="http://schemas.openxmlformats.org/officeDocument/2006/relationships/image" Target="../media/image100.svg"/><Relationship Id="rId22" Type="http://schemas.openxmlformats.org/officeDocument/2006/relationships/image" Target="../media/image108.svg"/><Relationship Id="rId27" Type="http://schemas.openxmlformats.org/officeDocument/2006/relationships/image" Target="../media/image113.jpeg"/><Relationship Id="rId30" Type="http://schemas.openxmlformats.org/officeDocument/2006/relationships/hyperlink" Target="https://happygifts.ru/catalog/elektronika/universalnye_akkumulyatory/universalnyy_akkumulyator_omg_al_4_4000_mach_zolotistyy_11kh69kh0_98_sm_articul_37169/color_serebristyy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41.jpeg"/><Relationship Id="rId7" Type="http://schemas.openxmlformats.org/officeDocument/2006/relationships/image" Target="../media/image1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jpeg"/><Relationship Id="rId9" Type="http://schemas.openxmlformats.org/officeDocument/2006/relationships/image" Target="../media/image12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svg"/><Relationship Id="rId13" Type="http://schemas.openxmlformats.org/officeDocument/2006/relationships/image" Target="../media/image130.jpeg"/><Relationship Id="rId18" Type="http://schemas.openxmlformats.org/officeDocument/2006/relationships/hyperlink" Target="https://happygifts.ru/catalog/notebooks/thinkme_delovye_bloknoty/biznes_bloknot_lady_format_a5_bordovyy_blok_v_kletku_articul_21243/color_bordovyy/" TargetMode="External"/><Relationship Id="rId3" Type="http://schemas.openxmlformats.org/officeDocument/2006/relationships/image" Target="../media/image70.jpeg"/><Relationship Id="rId7" Type="http://schemas.openxmlformats.org/officeDocument/2006/relationships/image" Target="../media/image124.png"/><Relationship Id="rId12" Type="http://schemas.openxmlformats.org/officeDocument/2006/relationships/image" Target="../media/image129.svg"/><Relationship Id="rId17" Type="http://schemas.openxmlformats.org/officeDocument/2006/relationships/hyperlink" Target="https://happygifts.ru/catalog/ruchki_i_karandashi/plastikovye_ruchki/ruchka_sharikovaya_m1_plastik_metall_pokrytie_soft_touch_articul_38021/color_krasnyy,_chernyy/" TargetMode="Externa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33.jpeg"/><Relationship Id="rId20" Type="http://schemas.openxmlformats.org/officeDocument/2006/relationships/hyperlink" Target="https://happygifts.ru/catalog/posuda/kruzhki/kruzhka_sweet_s_prorezinennym_pokrytiem_articul_23500/color_yarko-kras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sv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5" Type="http://schemas.openxmlformats.org/officeDocument/2006/relationships/image" Target="../media/image132.jpeg"/><Relationship Id="rId10" Type="http://schemas.openxmlformats.org/officeDocument/2006/relationships/image" Target="../media/image127.svg"/><Relationship Id="rId19" Type="http://schemas.openxmlformats.org/officeDocument/2006/relationships/hyperlink" Target="https://happygifts.ru/catalog/sumki/ryukzaki/ryukzak_shine_krasnyy_38_kh_23_kh_12_sm_100_neylon_articul_199013/color_krasnyy/" TargetMode="External"/><Relationship Id="rId4" Type="http://schemas.openxmlformats.org/officeDocument/2006/relationships/image" Target="../media/image121.jpeg"/><Relationship Id="rId9" Type="http://schemas.openxmlformats.org/officeDocument/2006/relationships/image" Target="../media/image126.png"/><Relationship Id="rId14" Type="http://schemas.openxmlformats.org/officeDocument/2006/relationships/image" Target="../media/image13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3" Type="http://schemas.openxmlformats.org/officeDocument/2006/relationships/image" Target="../media/image41.jpe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5" Type="http://schemas.openxmlformats.org/officeDocument/2006/relationships/image" Target="../media/image44.png"/><Relationship Id="rId10" Type="http://schemas.openxmlformats.org/officeDocument/2006/relationships/image" Target="../media/image138.svg"/><Relationship Id="rId4" Type="http://schemas.openxmlformats.org/officeDocument/2006/relationships/image" Target="../media/image134.jpeg"/><Relationship Id="rId9" Type="http://schemas.openxmlformats.org/officeDocument/2006/relationships/image" Target="../media/image1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jpeg"/><Relationship Id="rId18" Type="http://schemas.openxmlformats.org/officeDocument/2006/relationships/hyperlink" Target="https://happygifts.ru/catalog/ruchki_i_karandashi/metallicheskie_ruchki_b1/ruchka_sharikovaya_neo_s_podsvetkoy_posle_gravirovki_silk_touch_articul_40403/color_seryy,_temno-seryy/" TargetMode="External"/><Relationship Id="rId3" Type="http://schemas.openxmlformats.org/officeDocument/2006/relationships/image" Target="../media/image70.jpeg"/><Relationship Id="rId7" Type="http://schemas.openxmlformats.org/officeDocument/2006/relationships/image" Target="../media/image142.svg"/><Relationship Id="rId12" Type="http://schemas.openxmlformats.org/officeDocument/2006/relationships/image" Target="../media/image147.jpeg"/><Relationship Id="rId17" Type="http://schemas.openxmlformats.org/officeDocument/2006/relationships/hyperlink" Target="https://happygifts.ru/catalog/posuda/bokaly/stakan_zodiac_s_kryshkoy_articul_21907/color_temno-seryy/" TargetMode="External"/><Relationship Id="rId2" Type="http://schemas.openxmlformats.org/officeDocument/2006/relationships/notesSlide" Target="../notesSlides/notesSlide14.xml"/><Relationship Id="rId16" Type="http://schemas.openxmlformats.org/officeDocument/2006/relationships/hyperlink" Target="https://happygifts.ru/catalog/sumki/konferents_sumki/konferents_sumka_core_articul_995736/color_temno-ser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svg"/><Relationship Id="rId11" Type="http://schemas.openxmlformats.org/officeDocument/2006/relationships/image" Target="../media/image146.svg"/><Relationship Id="rId5" Type="http://schemas.openxmlformats.org/officeDocument/2006/relationships/image" Target="../media/image140.png"/><Relationship Id="rId15" Type="http://schemas.openxmlformats.org/officeDocument/2006/relationships/image" Target="../media/image150.jpeg"/><Relationship Id="rId10" Type="http://schemas.openxmlformats.org/officeDocument/2006/relationships/image" Target="../media/image145.png"/><Relationship Id="rId19" Type="http://schemas.openxmlformats.org/officeDocument/2006/relationships/hyperlink" Target="https://happygifts.ru/catalog/notebooks/enote/ezhednevniki_nedatirovannye_1370/ezhednevnik_nedatirovannyy_riff_krasnyy_format_a5_blok_v_lineyku_articul_24749/color_seryy/" TargetMode="External"/><Relationship Id="rId4" Type="http://schemas.openxmlformats.org/officeDocument/2006/relationships/image" Target="../media/image139.jpeg"/><Relationship Id="rId9" Type="http://schemas.openxmlformats.org/officeDocument/2006/relationships/image" Target="../media/image144.svg"/><Relationship Id="rId14" Type="http://schemas.openxmlformats.org/officeDocument/2006/relationships/image" Target="../media/image14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jpeg"/><Relationship Id="rId3" Type="http://schemas.openxmlformats.org/officeDocument/2006/relationships/image" Target="../media/image41.jpe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5" Type="http://schemas.openxmlformats.org/officeDocument/2006/relationships/image" Target="../media/image44.png"/><Relationship Id="rId10" Type="http://schemas.openxmlformats.org/officeDocument/2006/relationships/image" Target="../media/image155.svg"/><Relationship Id="rId4" Type="http://schemas.openxmlformats.org/officeDocument/2006/relationships/image" Target="../media/image151.jpeg"/><Relationship Id="rId9" Type="http://schemas.openxmlformats.org/officeDocument/2006/relationships/image" Target="../media/image1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64.jpeg"/><Relationship Id="rId18" Type="http://schemas.openxmlformats.org/officeDocument/2006/relationships/hyperlink" Target="https://happygifts.ru/catalog/sumki/konferents_sumki/konferents_sumka_mix_chyernyy_38_kh_30_kh_1_5_sm_100_neylon_articul_9297/color_chernyy/" TargetMode="External"/><Relationship Id="rId3" Type="http://schemas.openxmlformats.org/officeDocument/2006/relationships/image" Target="../media/image70.jpeg"/><Relationship Id="rId7" Type="http://schemas.openxmlformats.org/officeDocument/2006/relationships/image" Target="../media/image158.svg"/><Relationship Id="rId12" Type="http://schemas.openxmlformats.org/officeDocument/2006/relationships/image" Target="../media/image163.svg"/><Relationship Id="rId17" Type="http://schemas.openxmlformats.org/officeDocument/2006/relationships/hyperlink" Target="https://happygifts.ru/catalog/elektronika/aksessuary_electronika/mysh_besprovodnaya_pulse_belaya_plastik_articul_39001/color_chernyy/" TargetMode="External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67.jpeg"/><Relationship Id="rId20" Type="http://schemas.openxmlformats.org/officeDocument/2006/relationships/hyperlink" Target="https://happygifts.ru/catalog/posuda/butylki_dlya_vody/butylka_dlya_vody_s_karabinom_mento_400ml_articul_7120/color_ser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svg"/><Relationship Id="rId11" Type="http://schemas.openxmlformats.org/officeDocument/2006/relationships/image" Target="../media/image162.png"/><Relationship Id="rId5" Type="http://schemas.openxmlformats.org/officeDocument/2006/relationships/image" Target="../media/image99.png"/><Relationship Id="rId15" Type="http://schemas.openxmlformats.org/officeDocument/2006/relationships/image" Target="../media/image166.jpeg"/><Relationship Id="rId10" Type="http://schemas.openxmlformats.org/officeDocument/2006/relationships/image" Target="../media/image161.svg"/><Relationship Id="rId19" Type="http://schemas.openxmlformats.org/officeDocument/2006/relationships/hyperlink" Target="https://happygifts.ru/catalog/elektronika/usb_flash_karty/usb_flash_karta_key_8gb_serebristaya_5_7kh2_4kh0_3_sm_metall_articul_19336_8gb/color_serebristyy/" TargetMode="External"/><Relationship Id="rId4" Type="http://schemas.openxmlformats.org/officeDocument/2006/relationships/image" Target="../media/image156.jpeg"/><Relationship Id="rId9" Type="http://schemas.openxmlformats.org/officeDocument/2006/relationships/image" Target="../media/image160.png"/><Relationship Id="rId14" Type="http://schemas.openxmlformats.org/officeDocument/2006/relationships/image" Target="../media/image16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41.jpeg"/><Relationship Id="rId7" Type="http://schemas.openxmlformats.org/officeDocument/2006/relationships/image" Target="../media/image17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10" Type="http://schemas.openxmlformats.org/officeDocument/2006/relationships/image" Target="../media/image174.svg"/><Relationship Id="rId4" Type="http://schemas.openxmlformats.org/officeDocument/2006/relationships/image" Target="../media/image168.jpeg"/><Relationship Id="rId9" Type="http://schemas.openxmlformats.org/officeDocument/2006/relationships/image" Target="../media/image17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svg"/><Relationship Id="rId13" Type="http://schemas.openxmlformats.org/officeDocument/2006/relationships/image" Target="../media/image183.svg"/><Relationship Id="rId18" Type="http://schemas.openxmlformats.org/officeDocument/2006/relationships/hyperlink" Target="https://happygifts.ru/catalog/promo_odezhda/beysbolki/atlantis_1329/beysbolka_fraser_6_klinev_articul_25501/color_olivkovyy/" TargetMode="External"/><Relationship Id="rId3" Type="http://schemas.openxmlformats.org/officeDocument/2006/relationships/image" Target="../media/image70.jpeg"/><Relationship Id="rId21" Type="http://schemas.openxmlformats.org/officeDocument/2006/relationships/hyperlink" Target="https://happygifts.ru/catalog/posuda/termosy/termos_s_dvumya_kruzhkami_articul_3509/color_serebristyy/" TargetMode="External"/><Relationship Id="rId7" Type="http://schemas.openxmlformats.org/officeDocument/2006/relationships/image" Target="../media/image177.png"/><Relationship Id="rId12" Type="http://schemas.openxmlformats.org/officeDocument/2006/relationships/image" Target="../media/image182.png"/><Relationship Id="rId17" Type="http://schemas.openxmlformats.org/officeDocument/2006/relationships/image" Target="../media/image187.jpe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86.jpeg"/><Relationship Id="rId20" Type="http://schemas.openxmlformats.org/officeDocument/2006/relationships/hyperlink" Target="https://happygifts.ru/catalog/sumki/konferents_sumki/sumka_na_plecho_core_articul_995735_pr/color_tyemno-seryy,_golubo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6.svg"/><Relationship Id="rId11" Type="http://schemas.openxmlformats.org/officeDocument/2006/relationships/image" Target="../media/image181.svg"/><Relationship Id="rId5" Type="http://schemas.openxmlformats.org/officeDocument/2006/relationships/image" Target="../media/image162.png"/><Relationship Id="rId15" Type="http://schemas.openxmlformats.org/officeDocument/2006/relationships/image" Target="../media/image185.jpeg"/><Relationship Id="rId10" Type="http://schemas.openxmlformats.org/officeDocument/2006/relationships/image" Target="../media/image180.png"/><Relationship Id="rId19" Type="http://schemas.openxmlformats.org/officeDocument/2006/relationships/hyperlink" Target="https://happygifts.ru/catalog/promo_odezhda/vetrovki_kurtki_zhilety/muzhskie_1108/sol_s_1111/zhilet_warm_articul_744002_145_s_pr_pr_pr/color_temno-zelyenyy/" TargetMode="External"/><Relationship Id="rId4" Type="http://schemas.openxmlformats.org/officeDocument/2006/relationships/image" Target="../media/image175.jpeg"/><Relationship Id="rId9" Type="http://schemas.openxmlformats.org/officeDocument/2006/relationships/image" Target="../media/image179.png"/><Relationship Id="rId14" Type="http://schemas.openxmlformats.org/officeDocument/2006/relationships/image" Target="../media/image18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jpeg"/><Relationship Id="rId3" Type="http://schemas.openxmlformats.org/officeDocument/2006/relationships/image" Target="../media/image188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5" Type="http://schemas.openxmlformats.org/officeDocument/2006/relationships/image" Target="../media/image189.jpeg"/><Relationship Id="rId10" Type="http://schemas.openxmlformats.org/officeDocument/2006/relationships/image" Target="../media/image193.svg"/><Relationship Id="rId4" Type="http://schemas.openxmlformats.org/officeDocument/2006/relationships/image" Target="../media/image41.jpeg"/><Relationship Id="rId9" Type="http://schemas.openxmlformats.org/officeDocument/2006/relationships/image" Target="../media/image19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svg"/><Relationship Id="rId13" Type="http://schemas.openxmlformats.org/officeDocument/2006/relationships/image" Target="../media/image203.jpeg"/><Relationship Id="rId18" Type="http://schemas.openxmlformats.org/officeDocument/2006/relationships/hyperlink" Target="https://happygifts.ru/catalog/elektronika/universalnye_akkumulyatory/universalnyy_akkumulyator_omg_rib_5_5000_mach_belyy_9_8kh63kh1_4_sm_articul_37167/color_belyy/" TargetMode="External"/><Relationship Id="rId3" Type="http://schemas.openxmlformats.org/officeDocument/2006/relationships/image" Target="../media/image70.jpeg"/><Relationship Id="rId7" Type="http://schemas.openxmlformats.org/officeDocument/2006/relationships/image" Target="../media/image197.png"/><Relationship Id="rId12" Type="http://schemas.openxmlformats.org/officeDocument/2006/relationships/image" Target="../media/image202.svg"/><Relationship Id="rId17" Type="http://schemas.openxmlformats.org/officeDocument/2006/relationships/hyperlink" Target="https://happygifts.ru/catalog/notebooks/daysweeks/ezhednevniki_nedatirovannye_3263/ezhednevnik_nedatirovannyy_montrose_a5_biryuzovyy_kremovyy_blok_grafitovyy_srez_articul_24611/color_svetlo-korichnevyy/" TargetMode="External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06.jpeg"/><Relationship Id="rId20" Type="http://schemas.openxmlformats.org/officeDocument/2006/relationships/hyperlink" Target="https://happygifts.ru/catalog/promo_odezhda/tolstovki/muzhskie_1103/thclothes_4079/tolstovka_s_kapyushonom_uniseks_phoenix_320_articul_355001/color_kremov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6.svg"/><Relationship Id="rId11" Type="http://schemas.openxmlformats.org/officeDocument/2006/relationships/image" Target="../media/image201.png"/><Relationship Id="rId5" Type="http://schemas.openxmlformats.org/officeDocument/2006/relationships/image" Target="../media/image195.png"/><Relationship Id="rId15" Type="http://schemas.openxmlformats.org/officeDocument/2006/relationships/image" Target="../media/image205.jpeg"/><Relationship Id="rId10" Type="http://schemas.openxmlformats.org/officeDocument/2006/relationships/image" Target="../media/image200.svg"/><Relationship Id="rId19" Type="http://schemas.openxmlformats.org/officeDocument/2006/relationships/hyperlink" Target="https://happygifts.ru/catalog/promo_odezhda/beysbolki/atlantis_1329/beysbolka_liberty_sandwich_6_klinev_sendvich_metallicheskaya_zastezhka_articul_25435/color_khaki,_temno-siniy/" TargetMode="External"/><Relationship Id="rId4" Type="http://schemas.openxmlformats.org/officeDocument/2006/relationships/image" Target="../media/image194.jpeg"/><Relationship Id="rId9" Type="http://schemas.openxmlformats.org/officeDocument/2006/relationships/image" Target="../media/image199.png"/><Relationship Id="rId14" Type="http://schemas.openxmlformats.org/officeDocument/2006/relationships/image" Target="../media/image20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jpeg"/><Relationship Id="rId3" Type="http://schemas.openxmlformats.org/officeDocument/2006/relationships/image" Target="../media/image41.jpe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5" Type="http://schemas.openxmlformats.org/officeDocument/2006/relationships/image" Target="../media/image208.png"/><Relationship Id="rId10" Type="http://schemas.openxmlformats.org/officeDocument/2006/relationships/image" Target="../media/image211.svg"/><Relationship Id="rId4" Type="http://schemas.openxmlformats.org/officeDocument/2006/relationships/image" Target="../media/image207.jpeg"/><Relationship Id="rId9" Type="http://schemas.openxmlformats.org/officeDocument/2006/relationships/image" Target="../media/image2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svg"/><Relationship Id="rId13" Type="http://schemas.openxmlformats.org/officeDocument/2006/relationships/image" Target="../media/image221.jpeg"/><Relationship Id="rId18" Type="http://schemas.openxmlformats.org/officeDocument/2006/relationships/hyperlink" Target="https://happygifts.ru/catalog/posuda/termokruzhki/termokruzhka_move_on_400ml_articul_32900/color_belyy/" TargetMode="External"/><Relationship Id="rId3" Type="http://schemas.openxmlformats.org/officeDocument/2006/relationships/image" Target="../media/image70.jpeg"/><Relationship Id="rId7" Type="http://schemas.openxmlformats.org/officeDocument/2006/relationships/image" Target="../media/image215.png"/><Relationship Id="rId12" Type="http://schemas.openxmlformats.org/officeDocument/2006/relationships/image" Target="../media/image220.svg"/><Relationship Id="rId17" Type="http://schemas.openxmlformats.org/officeDocument/2006/relationships/hyperlink" Target="https://happygifts.ru/catalog/promo_odezhda/polo/muzhskie_1087/sol_s_1089/polo_muzhskoe_spring_210_articul_711362/color_belyy/" TargetMode="External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24.jpeg"/><Relationship Id="rId20" Type="http://schemas.openxmlformats.org/officeDocument/2006/relationships/hyperlink" Target="https://happygifts.ru/catalog/ruchki_i_karandashi/metallicheskie_ruchki_b1/ruchka_sharikovaya_karandash_vechnyy_2_v_1_soft_articul_40410/color_kras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4.svg"/><Relationship Id="rId11" Type="http://schemas.openxmlformats.org/officeDocument/2006/relationships/image" Target="../media/image219.png"/><Relationship Id="rId5" Type="http://schemas.openxmlformats.org/officeDocument/2006/relationships/image" Target="../media/image213.png"/><Relationship Id="rId15" Type="http://schemas.openxmlformats.org/officeDocument/2006/relationships/image" Target="../media/image223.jpeg"/><Relationship Id="rId10" Type="http://schemas.openxmlformats.org/officeDocument/2006/relationships/image" Target="../media/image218.svg"/><Relationship Id="rId19" Type="http://schemas.openxmlformats.org/officeDocument/2006/relationships/hyperlink" Target="https://happygifts.ru/catalog/notebooks/daysweeks/ezhednevniki_nedatirovannye_3263/ezhednevnik_nedatirovannyy_spirit_a5_krasnyy_kremovyy_blok_articul_24620/color_krasnyy/" TargetMode="External"/><Relationship Id="rId4" Type="http://schemas.openxmlformats.org/officeDocument/2006/relationships/image" Target="../media/image212.jpeg"/><Relationship Id="rId9" Type="http://schemas.openxmlformats.org/officeDocument/2006/relationships/image" Target="../media/image217.png"/><Relationship Id="rId14" Type="http://schemas.openxmlformats.org/officeDocument/2006/relationships/image" Target="../media/image22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jpeg"/><Relationship Id="rId3" Type="http://schemas.openxmlformats.org/officeDocument/2006/relationships/image" Target="../media/image41.jpe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7.png"/><Relationship Id="rId5" Type="http://schemas.openxmlformats.org/officeDocument/2006/relationships/image" Target="../media/image226.png"/><Relationship Id="rId10" Type="http://schemas.openxmlformats.org/officeDocument/2006/relationships/image" Target="../media/image230.svg"/><Relationship Id="rId4" Type="http://schemas.openxmlformats.org/officeDocument/2006/relationships/image" Target="../media/image225.jpeg"/><Relationship Id="rId9" Type="http://schemas.openxmlformats.org/officeDocument/2006/relationships/image" Target="../media/image2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13" Type="http://schemas.openxmlformats.org/officeDocument/2006/relationships/image" Target="../media/image239.png"/><Relationship Id="rId18" Type="http://schemas.openxmlformats.org/officeDocument/2006/relationships/image" Target="../media/image244.jpeg"/><Relationship Id="rId3" Type="http://schemas.openxmlformats.org/officeDocument/2006/relationships/image" Target="../media/image70.jpeg"/><Relationship Id="rId21" Type="http://schemas.openxmlformats.org/officeDocument/2006/relationships/hyperlink" Target="https://happygifts.ru/catalog/notebooks/enote/ezhednevniki_nedatirovannye_1370/ezhednevnik_nedatirovannyy_denim_seryy_format_a5_blok_v_lineyku_articul_24747/color_seryy/" TargetMode="External"/><Relationship Id="rId7" Type="http://schemas.openxmlformats.org/officeDocument/2006/relationships/image" Target="../media/image234.jpeg"/><Relationship Id="rId12" Type="http://schemas.openxmlformats.org/officeDocument/2006/relationships/image" Target="../media/image238.svg"/><Relationship Id="rId17" Type="http://schemas.openxmlformats.org/officeDocument/2006/relationships/image" Target="../media/image243.jpe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242.jpeg"/><Relationship Id="rId20" Type="http://schemas.openxmlformats.org/officeDocument/2006/relationships/hyperlink" Target="https://happygifts.ru/catalog/posuda/termosy/termos_vakuumnyy_stripe_450_ml_articul_40005/color_seryy,_cher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3.svg"/><Relationship Id="rId11" Type="http://schemas.openxmlformats.org/officeDocument/2006/relationships/image" Target="../media/image237.svg"/><Relationship Id="rId5" Type="http://schemas.openxmlformats.org/officeDocument/2006/relationships/image" Target="../media/image232.png"/><Relationship Id="rId15" Type="http://schemas.openxmlformats.org/officeDocument/2006/relationships/image" Target="../media/image241.jpeg"/><Relationship Id="rId10" Type="http://schemas.openxmlformats.org/officeDocument/2006/relationships/image" Target="../media/image99.png"/><Relationship Id="rId19" Type="http://schemas.openxmlformats.org/officeDocument/2006/relationships/hyperlink" Target="https://happygifts.ru/catalog/promo_odezhda/vetrovki_kurtki_zhilety/muzhskie_1108/jrc_1163/zhilet_portugal_articul_39987_539_xs/color_temno-siniy/" TargetMode="External"/><Relationship Id="rId4" Type="http://schemas.openxmlformats.org/officeDocument/2006/relationships/image" Target="../media/image231.jpeg"/><Relationship Id="rId9" Type="http://schemas.openxmlformats.org/officeDocument/2006/relationships/image" Target="../media/image236.svg"/><Relationship Id="rId14" Type="http://schemas.openxmlformats.org/officeDocument/2006/relationships/image" Target="../media/image240.svg"/><Relationship Id="rId22" Type="http://schemas.openxmlformats.org/officeDocument/2006/relationships/hyperlink" Target="https://happygifts.ru/catalog/sumki/ryukzaki/ryukzak_roll_chyernyy_66kh39kh13_sm_tkan_verkha_100_poliester_podkladka_100_poliester_articul_16813/color_chernyy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jpeg"/><Relationship Id="rId3" Type="http://schemas.openxmlformats.org/officeDocument/2006/relationships/image" Target="../media/image41.jpe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6.png"/><Relationship Id="rId5" Type="http://schemas.openxmlformats.org/officeDocument/2006/relationships/image" Target="../media/image44.png"/><Relationship Id="rId10" Type="http://schemas.openxmlformats.org/officeDocument/2006/relationships/image" Target="../media/image249.svg"/><Relationship Id="rId4" Type="http://schemas.openxmlformats.org/officeDocument/2006/relationships/image" Target="../media/image245.jpeg"/><Relationship Id="rId9" Type="http://schemas.openxmlformats.org/officeDocument/2006/relationships/image" Target="../media/image2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svg"/><Relationship Id="rId13" Type="http://schemas.openxmlformats.org/officeDocument/2006/relationships/hyperlink" Target="https://happygifts.ru/catalog/notebooks/daysweeks/ezhednevniki_nedatirovannye_3263/ezhednevnik_nedatirovannyy_bliss_format_a4_articul_24602/color_siniy/" TargetMode="External"/><Relationship Id="rId3" Type="http://schemas.openxmlformats.org/officeDocument/2006/relationships/image" Target="../media/image250.jpeg"/><Relationship Id="rId7" Type="http://schemas.openxmlformats.org/officeDocument/2006/relationships/image" Target="../media/image253.png"/><Relationship Id="rId12" Type="http://schemas.openxmlformats.org/officeDocument/2006/relationships/hyperlink" Target="https://happygifts.ru/catalog/ruchki_i_karandashi/metallicheskie_ruchki_b1/ruchka_sharikovatya_faro_pokrytie_soft_touch_articul_11060/color_siniy,_zolotistyy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2.jpeg"/><Relationship Id="rId11" Type="http://schemas.openxmlformats.org/officeDocument/2006/relationships/image" Target="../media/image257.png"/><Relationship Id="rId5" Type="http://schemas.openxmlformats.org/officeDocument/2006/relationships/image" Target="../media/image251.jpeg"/><Relationship Id="rId10" Type="http://schemas.openxmlformats.org/officeDocument/2006/relationships/image" Target="../media/image256.jpeg"/><Relationship Id="rId4" Type="http://schemas.openxmlformats.org/officeDocument/2006/relationships/image" Target="../media/image121.jpeg"/><Relationship Id="rId9" Type="http://schemas.openxmlformats.org/officeDocument/2006/relationships/image" Target="../media/image255.png"/><Relationship Id="rId14" Type="http://schemas.openxmlformats.org/officeDocument/2006/relationships/hyperlink" Target="https://happygifts.ru/catalog/promo_odezhda/tolstovki/muzhskie_1103/thclothes_4079/tolstovka_muzhskaya_helsinki_260_articul_356000/color_temno-siniy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41.jpeg"/><Relationship Id="rId7" Type="http://schemas.openxmlformats.org/officeDocument/2006/relationships/image" Target="../media/image26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0.png"/><Relationship Id="rId11" Type="http://schemas.openxmlformats.org/officeDocument/2006/relationships/image" Target="../media/image264.svg"/><Relationship Id="rId5" Type="http://schemas.openxmlformats.org/officeDocument/2006/relationships/image" Target="../media/image259.png"/><Relationship Id="rId10" Type="http://schemas.openxmlformats.org/officeDocument/2006/relationships/image" Target="../media/image263.png"/><Relationship Id="rId4" Type="http://schemas.openxmlformats.org/officeDocument/2006/relationships/image" Target="../media/image258.jpeg"/><Relationship Id="rId9" Type="http://schemas.openxmlformats.org/officeDocument/2006/relationships/image" Target="../media/image26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png"/><Relationship Id="rId13" Type="http://schemas.openxmlformats.org/officeDocument/2006/relationships/image" Target="../media/image274.svg"/><Relationship Id="rId18" Type="http://schemas.openxmlformats.org/officeDocument/2006/relationships/image" Target="../media/image279.jpeg"/><Relationship Id="rId3" Type="http://schemas.openxmlformats.org/officeDocument/2006/relationships/image" Target="../media/image70.jpeg"/><Relationship Id="rId21" Type="http://schemas.openxmlformats.org/officeDocument/2006/relationships/hyperlink" Target="https://happygifts.ru/catalog/sumki/ryukzaki/ryukzak_marnel_articul_346818/color_bezhevyy/" TargetMode="External"/><Relationship Id="rId7" Type="http://schemas.openxmlformats.org/officeDocument/2006/relationships/image" Target="../media/image268.svg"/><Relationship Id="rId12" Type="http://schemas.openxmlformats.org/officeDocument/2006/relationships/image" Target="../media/image273.png"/><Relationship Id="rId17" Type="http://schemas.openxmlformats.org/officeDocument/2006/relationships/image" Target="../media/image278.jpe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277.jpeg"/><Relationship Id="rId20" Type="http://schemas.openxmlformats.org/officeDocument/2006/relationships/hyperlink" Target="https://happygifts.ru/catalog/posuda/termokruzhki/termokruzhka_impulse_articul_33102/color_prozrach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7.png"/><Relationship Id="rId11" Type="http://schemas.openxmlformats.org/officeDocument/2006/relationships/image" Target="../media/image272.svg"/><Relationship Id="rId5" Type="http://schemas.openxmlformats.org/officeDocument/2006/relationships/image" Target="../media/image266.png"/><Relationship Id="rId15" Type="http://schemas.openxmlformats.org/officeDocument/2006/relationships/image" Target="../media/image276.svg"/><Relationship Id="rId23" Type="http://schemas.openxmlformats.org/officeDocument/2006/relationships/hyperlink" Target="https://happygifts.ru/catalog/notebooks/y_note/bloknot_memo_pad_razmer_90kh140_mm_bezhevyy_blok_v_kletku_articul_33906/color_bezhevyy/" TargetMode="External"/><Relationship Id="rId10" Type="http://schemas.openxmlformats.org/officeDocument/2006/relationships/image" Target="../media/image271.png"/><Relationship Id="rId19" Type="http://schemas.openxmlformats.org/officeDocument/2006/relationships/image" Target="../media/image280.jpeg"/><Relationship Id="rId4" Type="http://schemas.openxmlformats.org/officeDocument/2006/relationships/image" Target="../media/image265.jpeg"/><Relationship Id="rId9" Type="http://schemas.openxmlformats.org/officeDocument/2006/relationships/image" Target="../media/image270.svg"/><Relationship Id="rId14" Type="http://schemas.openxmlformats.org/officeDocument/2006/relationships/image" Target="../media/image275.png"/><Relationship Id="rId22" Type="http://schemas.openxmlformats.org/officeDocument/2006/relationships/hyperlink" Target="https://happygifts.ru/catalog/ruchki_i_karandashi/ruchki_iz_ekologichnykh_materialov/ruchka_sharikovaya_n18_articul_38018/color_bezhevyy/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jpeg"/><Relationship Id="rId3" Type="http://schemas.openxmlformats.org/officeDocument/2006/relationships/image" Target="../media/image41.jpe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5" Type="http://schemas.openxmlformats.org/officeDocument/2006/relationships/image" Target="../media/image44.png"/><Relationship Id="rId10" Type="http://schemas.openxmlformats.org/officeDocument/2006/relationships/image" Target="../media/image284.svg"/><Relationship Id="rId4" Type="http://schemas.openxmlformats.org/officeDocument/2006/relationships/image" Target="../media/image281.jpeg"/><Relationship Id="rId9" Type="http://schemas.openxmlformats.org/officeDocument/2006/relationships/image" Target="../media/image28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png"/><Relationship Id="rId15" Type="http://schemas.openxmlformats.org/officeDocument/2006/relationships/image" Target="../media/image3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svg"/><Relationship Id="rId13" Type="http://schemas.openxmlformats.org/officeDocument/2006/relationships/image" Target="../media/image294.jpeg"/><Relationship Id="rId18" Type="http://schemas.openxmlformats.org/officeDocument/2006/relationships/hyperlink" Target="https://happygifts.ru/catalog/sumki/ryukzaki/ryukzak_krepak_articul_346597/color_seryy/" TargetMode="External"/><Relationship Id="rId3" Type="http://schemas.openxmlformats.org/officeDocument/2006/relationships/image" Target="../media/image70.jpeg"/><Relationship Id="rId7" Type="http://schemas.openxmlformats.org/officeDocument/2006/relationships/image" Target="../media/image288.png"/><Relationship Id="rId12" Type="http://schemas.openxmlformats.org/officeDocument/2006/relationships/image" Target="../media/image293.jpeg"/><Relationship Id="rId17" Type="http://schemas.openxmlformats.org/officeDocument/2006/relationships/hyperlink" Target="https://happygifts.ru/catalog/ruchki_i_karandashi/metallicheskie_ruchki_b1/nabor_ruchka_brelok_collision_chernyytemno_seryy_metall_plastik_karton_articul_37005/color_chernyy,_temno-seryy/" TargetMode="External"/><Relationship Id="rId2" Type="http://schemas.openxmlformats.org/officeDocument/2006/relationships/notesSlide" Target="../notesSlides/notesSlide30.xml"/><Relationship Id="rId16" Type="http://schemas.openxmlformats.org/officeDocument/2006/relationships/hyperlink" Target="https://happygifts.ru/catalog/notebooks/enote/ezhednevniki_nedatirovannye_1370/ezhednevnik_nedatirovannyy_solas_format_a5_s_magnitom_zelenyy_kremovyy_blok_v_lineyku_articul_24744/color_cher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7.svg"/><Relationship Id="rId11" Type="http://schemas.openxmlformats.org/officeDocument/2006/relationships/image" Target="../media/image292.svg"/><Relationship Id="rId5" Type="http://schemas.openxmlformats.org/officeDocument/2006/relationships/image" Target="../media/image286.png"/><Relationship Id="rId15" Type="http://schemas.openxmlformats.org/officeDocument/2006/relationships/image" Target="../media/image296.jpeg"/><Relationship Id="rId10" Type="http://schemas.openxmlformats.org/officeDocument/2006/relationships/image" Target="../media/image291.png"/><Relationship Id="rId19" Type="http://schemas.openxmlformats.org/officeDocument/2006/relationships/hyperlink" Target="https://happygifts.ru/catalog/posuda/termokruzhki/termokruzhka_ergo_350ml_articul_32905/color_belyy/" TargetMode="External"/><Relationship Id="rId4" Type="http://schemas.openxmlformats.org/officeDocument/2006/relationships/image" Target="../media/image285.jpeg"/><Relationship Id="rId9" Type="http://schemas.openxmlformats.org/officeDocument/2006/relationships/image" Target="../media/image290.png"/><Relationship Id="rId14" Type="http://schemas.openxmlformats.org/officeDocument/2006/relationships/image" Target="../media/image29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9.png"/><Relationship Id="rId4" Type="http://schemas.openxmlformats.org/officeDocument/2006/relationships/image" Target="../media/image29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" TargetMode="External"/><Relationship Id="rId3" Type="http://schemas.openxmlformats.org/officeDocument/2006/relationships/image" Target="../media/image300.jpeg"/><Relationship Id="rId7" Type="http://schemas.openxmlformats.org/officeDocument/2006/relationships/image" Target="../media/image304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3.png"/><Relationship Id="rId5" Type="http://schemas.openxmlformats.org/officeDocument/2006/relationships/image" Target="../media/image302.svg"/><Relationship Id="rId4" Type="http://schemas.openxmlformats.org/officeDocument/2006/relationships/image" Target="../media/image30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image" Target="../media/image47.sv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8.jpeg"/><Relationship Id="rId18" Type="http://schemas.openxmlformats.org/officeDocument/2006/relationships/image" Target="../media/image63.svg"/><Relationship Id="rId3" Type="http://schemas.openxmlformats.org/officeDocument/2006/relationships/image" Target="../media/image48.png"/><Relationship Id="rId21" Type="http://schemas.openxmlformats.org/officeDocument/2006/relationships/hyperlink" Target="https://happygifts.ru/catalog/elektronika/universalnye_akkumulyatory/universalnyy_akkumulyator_omg_wave_10_10000_mach_belyy_14_9kh67kh1_6_sm_articul_37172/color_siniy/" TargetMode="External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1.jpeg"/><Relationship Id="rId20" Type="http://schemas.openxmlformats.org/officeDocument/2006/relationships/hyperlink" Target="https://happygifts.ru/catalog/ruchki_i_karandashi/metallicheskie_ruchki_b1/ruchka_sharikovaya_factor_black_so_stilusom_articul_40394/color_chernyy,_sini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jpeg"/><Relationship Id="rId15" Type="http://schemas.openxmlformats.org/officeDocument/2006/relationships/image" Target="../media/image60.jpeg"/><Relationship Id="rId10" Type="http://schemas.openxmlformats.org/officeDocument/2006/relationships/image" Target="../media/image55.png"/><Relationship Id="rId19" Type="http://schemas.openxmlformats.org/officeDocument/2006/relationships/hyperlink" Target="https://happygifts.ru/catalog/notebooks/enote/ezhednevniki_nedatirovannye_1370/ezhednevnik_nedatirovannyy_stellar_format_a5_articul_24728/color_chernyy,_siniy/" TargetMode="External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jpeg"/><Relationship Id="rId22" Type="http://schemas.openxmlformats.org/officeDocument/2006/relationships/hyperlink" Target="https://happygifts.ru/catalog/elektronika/usb_flash_karty/usb_flash_karta_tube_8gb_naturalnaya_6_0kh1_7kh1_7_sm_karton_articul_19334_8gb/color_naturalnyy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13" Type="http://schemas.openxmlformats.org/officeDocument/2006/relationships/image" Target="../media/image80.jpeg"/><Relationship Id="rId18" Type="http://schemas.openxmlformats.org/officeDocument/2006/relationships/hyperlink" Target="https://happygifts.ru/catalog/delovye_aksessuary/chekhly_dlya_kart/chekhol_dlya_avtodokumentov_93_kh_128_sm_pu_soft_touch_goluboy_articul_19727/color_zelenyy/" TargetMode="External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12" Type="http://schemas.openxmlformats.org/officeDocument/2006/relationships/image" Target="../media/image79.svg"/><Relationship Id="rId17" Type="http://schemas.openxmlformats.org/officeDocument/2006/relationships/hyperlink" Target="https://happygifts.ru/catalog/posuda/termokruzhki/termokruzhka_vakuumnaya_velvet_articul_28001/color_zelenyy/" TargetMode="Externa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3.jpeg"/><Relationship Id="rId20" Type="http://schemas.openxmlformats.org/officeDocument/2006/relationships/hyperlink" Target="https://happygifts.ru/catalog/ruchki_i_karandashi/metallicheskie_ruchki_b1/ruchka_sharikovaya_mirror_black_pokrytie_soft_touch_articul_38002/color_zele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sv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jpeg"/><Relationship Id="rId10" Type="http://schemas.openxmlformats.org/officeDocument/2006/relationships/image" Target="../media/image77.svg"/><Relationship Id="rId19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zelenyy/" TargetMode="External"/><Relationship Id="rId4" Type="http://schemas.openxmlformats.org/officeDocument/2006/relationships/image" Target="../media/image71.jpeg"/><Relationship Id="rId9" Type="http://schemas.openxmlformats.org/officeDocument/2006/relationships/image" Target="../media/image76.png"/><Relationship Id="rId14" Type="http://schemas.openxmlformats.org/officeDocument/2006/relationships/image" Target="../media/image8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41.jpeg"/><Relationship Id="rId7" Type="http://schemas.openxmlformats.org/officeDocument/2006/relationships/image" Target="../media/image8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jpeg"/><Relationship Id="rId9" Type="http://schemas.openxmlformats.org/officeDocument/2006/relationships/image" Target="../media/image8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f454-6306-77d3-b02b-15f470afcedf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Rectangle 59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Слой 2asa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258925" y="0"/>
            <a:ext cx="4029075" cy="10287000"/>
          </a:xfrm>
          <a:prstGeom prst="rect">
            <a:avLst/>
          </a:prstGeom>
        </p:spPr>
      </p:pic>
      <p:pic>
        <p:nvPicPr>
          <p:cNvPr id="5" name="Слой 2asa 2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554075" y="0"/>
            <a:ext cx="4733925" cy="10287000"/>
          </a:xfrm>
          <a:prstGeom prst="rect">
            <a:avLst/>
          </a:prstGeom>
        </p:spPr>
      </p:pic>
      <p:pic>
        <p:nvPicPr>
          <p:cNvPr id="6" name="Vector 9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2190685" y="1990660"/>
            <a:ext cx="1076390" cy="971615"/>
          </a:xfrm>
          <a:prstGeom prst="rect">
            <a:avLst/>
          </a:prstGeom>
        </p:spPr>
      </p:pic>
      <p:pic>
        <p:nvPicPr>
          <p:cNvPr id="7" name="Vector 9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458357" y="3714750"/>
            <a:ext cx="1076390" cy="971615"/>
          </a:xfrm>
          <a:prstGeom prst="rect">
            <a:avLst/>
          </a:prstGeom>
        </p:spPr>
      </p:pic>
      <p:sp>
        <p:nvSpPr>
          <p:cNvPr id="8" name="-"/>
          <p:cNvSpPr/>
          <p:nvPr/>
        </p:nvSpPr>
        <p:spPr>
          <a:xfrm>
            <a:off x="5324475" y="5238750"/>
            <a:ext cx="9439275" cy="32430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00"/>
              </a:lnSpc>
              <a:buNone/>
            </a:pPr>
            <a:r>
              <a:rPr lang="en-US" sz="4770" dirty="0">
                <a:ln w="10156">
                  <a:solidFill>
                    <a:srgbClr val="3C4064"/>
                  </a:solidFill>
                </a:ln>
                <a:solidFill>
                  <a:srgbClr val="3C4064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МЕРЧ СО СМЫСЛОМ:
</a:t>
            </a:r>
            <a:r>
              <a:rPr lang="en-US" sz="2259" dirty="0">
                <a:ln w="10156">
                  <a:solidFill>
                    <a:srgbClr val="3C4064"/>
                  </a:solidFill>
                </a:ln>
                <a:solidFill>
                  <a:srgbClr val="3C4064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
</a:t>
            </a:r>
            <a:r>
              <a:rPr lang="en-US" sz="4770" dirty="0">
                <a:ln w="10156">
                  <a:solidFill>
                    <a:srgbClr val="3C4064"/>
                  </a:solidFill>
                </a:ln>
                <a:solidFill>
                  <a:srgbClr val="3C4064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СТРАТЕГИЯ ВЛИЯНИЯ
НА РЕШЕНИЯ ПАРТНЕРОВ
ЧЕРЕЗ БИЗНЕС-ПОДАРКИ</a:t>
            </a:r>
            <a:endParaRPr lang="en-US" sz="477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24BF83A-757A-0B79-ECF3-49A6AA945D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42848" y="2377325"/>
            <a:ext cx="10477500" cy="21812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5011400" y="4391025"/>
            <a:ext cx="228600" cy="2286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323975" y="4667250"/>
            <a:ext cx="228600" cy="2286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00125" y="9382125"/>
            <a:ext cx="228600" cy="2286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335250" y="4391025"/>
            <a:ext cx="22860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00125" y="4667250"/>
            <a:ext cx="228600" cy="22860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5659100" y="4391025"/>
            <a:ext cx="228600" cy="22860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647825" y="4667250"/>
            <a:ext cx="228600" cy="22860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5011400" y="9067800"/>
            <a:ext cx="228600" cy="22860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5335250" y="9067800"/>
            <a:ext cx="228600" cy="228600"/>
          </a:xfrm>
          <a:prstGeom prst="rect">
            <a:avLst/>
          </a:prstGeom>
        </p:spPr>
      </p:pic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5659100" y="9067800"/>
            <a:ext cx="228600" cy="228600"/>
          </a:xfrm>
          <a:prstGeom prst="rect">
            <a:avLst/>
          </a:prstGeom>
        </p:spPr>
      </p:pic>
      <p:pic>
        <p:nvPicPr>
          <p:cNvPr id="14" name="Mask group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6306800" y="9067800"/>
            <a:ext cx="228600" cy="228600"/>
          </a:xfrm>
          <a:prstGeom prst="rect">
            <a:avLst/>
          </a:prstGeom>
        </p:spPr>
      </p:pic>
      <p:pic>
        <p:nvPicPr>
          <p:cNvPr id="15" name="Mask group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5982950" y="9067800"/>
            <a:ext cx="228600" cy="228600"/>
          </a:xfrm>
          <a:prstGeom prst="rect">
            <a:avLst/>
          </a:prstGeom>
        </p:spPr>
      </p:pic>
      <p:pic>
        <p:nvPicPr>
          <p:cNvPr id="16" name="Mask group" descr="preencoded.png"/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1000125" y="704850"/>
            <a:ext cx="2647950" cy="2647950"/>
          </a:xfrm>
          <a:prstGeom prst="rect">
            <a:avLst/>
          </a:prstGeom>
        </p:spPr>
      </p:pic>
      <p:pic>
        <p:nvPicPr>
          <p:cNvPr id="17" name="Mask group" descr="preencoded.png"/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15020925" y="704850"/>
            <a:ext cx="2647950" cy="2647950"/>
          </a:xfrm>
          <a:prstGeom prst="rect">
            <a:avLst/>
          </a:prstGeom>
        </p:spPr>
      </p:pic>
      <p:pic>
        <p:nvPicPr>
          <p:cNvPr id="18" name="Mask group" descr="preencoded.png"/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1000125" y="5362575"/>
            <a:ext cx="2647950" cy="2647950"/>
          </a:xfrm>
          <a:prstGeom prst="rect">
            <a:avLst/>
          </a:prstGeom>
        </p:spPr>
      </p:pic>
      <p:pic>
        <p:nvPicPr>
          <p:cNvPr id="19" name="Mask group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15020925" y="5362575"/>
            <a:ext cx="2647950" cy="2647950"/>
          </a:xfrm>
          <a:prstGeom prst="rect">
            <a:avLst/>
          </a:prstGeom>
        </p:spPr>
      </p:pic>
      <p:sp>
        <p:nvSpPr>
          <p:cNvPr id="20" name="FOCUS    3284228"/>
          <p:cNvSpPr/>
          <p:nvPr/>
        </p:nvSpPr>
        <p:spPr>
          <a:xfrm>
            <a:off x="1009650" y="8143875"/>
            <a:ext cx="282892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3B38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Подставка для телефона FOCUS 
с блоком бумаги 
</a:t>
            </a:r>
            <a:r>
              <a:rPr lang="en-US" sz="1808" b="1" u="sng" dirty="0">
                <a:solidFill>
                  <a:srgbClr val="3B3834"/>
                </a:solidFill>
                <a:uFill>
                  <a:solidFill>
                    <a:srgbClr val="3B3834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32842/28</a:t>
            </a:r>
            <a:endParaRPr lang="en-US" sz="1808" dirty="0"/>
          </a:p>
        </p:txBody>
      </p:sp>
      <p:sp>
        <p:nvSpPr>
          <p:cNvPr id="21" name="Al 4 4000  3716947"/>
          <p:cNvSpPr/>
          <p:nvPr/>
        </p:nvSpPr>
        <p:spPr>
          <a:xfrm>
            <a:off x="1009650" y="3457575"/>
            <a:ext cx="23907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3B38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Универсальный аккумулятор Al 4 (4000 мАч)
</a:t>
            </a:r>
            <a:r>
              <a:rPr lang="en-US" sz="1808" b="1" u="sng" dirty="0">
                <a:solidFill>
                  <a:srgbClr val="3B3834"/>
                </a:solidFill>
                <a:uFill>
                  <a:solidFill>
                    <a:srgbClr val="3B3834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37169/47</a:t>
            </a:r>
            <a:endParaRPr lang="en-US" sz="1808" dirty="0"/>
          </a:p>
        </p:txBody>
      </p:sp>
      <p:sp>
        <p:nvSpPr>
          <p:cNvPr id="22" name="- AURI 2124484"/>
          <p:cNvSpPr/>
          <p:nvPr/>
        </p:nvSpPr>
        <p:spPr>
          <a:xfrm>
            <a:off x="15020925" y="3457575"/>
            <a:ext cx="18954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3B38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Бизнес-блокнот AURI
</a:t>
            </a:r>
            <a:r>
              <a:rPr lang="en-US" sz="1808" b="1" u="sng" dirty="0">
                <a:solidFill>
                  <a:srgbClr val="3B3834"/>
                </a:solidFill>
                <a:uFill>
                  <a:solidFill>
                    <a:srgbClr val="3B3834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21244/84</a:t>
            </a:r>
            <a:endParaRPr lang="en-US" sz="1808" dirty="0"/>
          </a:p>
        </p:txBody>
      </p:sp>
      <p:sp>
        <p:nvSpPr>
          <p:cNvPr id="23" name="FACTOR ROSY 4040729"/>
          <p:cNvSpPr/>
          <p:nvPr/>
        </p:nvSpPr>
        <p:spPr>
          <a:xfrm>
            <a:off x="15011400" y="8124825"/>
            <a:ext cx="24765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3B3834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FACTOR ROSY
</a:t>
            </a:r>
            <a:r>
              <a:rPr lang="en-US" sz="1808" b="1" u="sng" dirty="0">
                <a:solidFill>
                  <a:srgbClr val="3B3834"/>
                </a:solidFill>
                <a:uFill>
                  <a:solidFill>
                    <a:srgbClr val="3B3834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40407/29</a:t>
            </a:r>
            <a:endParaRPr lang="en-US" sz="1808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582025" y="5857875"/>
            <a:ext cx="1819275" cy="666750"/>
          </a:xfrm>
          <a:prstGeom prst="rect">
            <a:avLst/>
          </a:prstGeom>
          <a:solidFill>
            <a:srgbClr val="FFDBDB"/>
          </a:solidFill>
          <a:ln/>
        </p:spPr>
      </p:sp>
      <p:sp>
        <p:nvSpPr>
          <p:cNvPr id="3" name="Rectangle 51"/>
          <p:cNvSpPr/>
          <p:nvPr/>
        </p:nvSpPr>
        <p:spPr>
          <a:xfrm>
            <a:off x="8582025" y="2514600"/>
            <a:ext cx="1562100" cy="666750"/>
          </a:xfrm>
          <a:prstGeom prst="rect">
            <a:avLst/>
          </a:prstGeom>
          <a:solidFill>
            <a:srgbClr val="FFDBDB"/>
          </a:solidFill>
          <a:ln/>
        </p:spPr>
      </p:sp>
      <p:sp>
        <p:nvSpPr>
          <p:cNvPr id="4" name="Rectangle 52"/>
          <p:cNvSpPr/>
          <p:nvPr/>
        </p:nvSpPr>
        <p:spPr>
          <a:xfrm>
            <a:off x="8582025" y="7848600"/>
            <a:ext cx="2190750" cy="666750"/>
          </a:xfrm>
          <a:prstGeom prst="rect">
            <a:avLst/>
          </a:prstGeom>
          <a:solidFill>
            <a:srgbClr val="FFDBDB"/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830300" y="1404938"/>
            <a:ext cx="4457700" cy="18288"/>
          </a:xfrm>
          <a:prstGeom prst="rect">
            <a:avLst/>
          </a:prstGeom>
        </p:spPr>
      </p:pic>
      <p:pic>
        <p:nvPicPr>
          <p:cNvPr id="8" name="Vector 8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839700" y="2066925"/>
            <a:ext cx="5448300" cy="3581400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8658225" y="2647950"/>
            <a:ext cx="4924425" cy="213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940F1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Сшиваем бронь и ипотеку 
в одном визите</a:t>
            </a:r>
            <a:br/>
            <a:br/>
            <a:br/>
            <a:endParaRPr lang="en-US" sz="3310" dirty="0"/>
          </a:p>
        </p:txBody>
      </p:sp>
      <p:sp>
        <p:nvSpPr>
          <p:cNvPr id="11" name="Text 4"/>
          <p:cNvSpPr/>
          <p:nvPr/>
        </p:nvSpPr>
        <p:spPr>
          <a:xfrm>
            <a:off x="8715375" y="5972175"/>
            <a:ext cx="94869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940F1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Ипотечный брокер/консультант банка</a:t>
            </a:r>
            <a:br/>
            <a:br/>
            <a:br/>
            <a:endParaRPr lang="en-US" sz="3310" dirty="0"/>
          </a:p>
        </p:txBody>
      </p:sp>
      <p:sp>
        <p:nvSpPr>
          <p:cNvPr id="12" name="Text 5"/>
          <p:cNvSpPr/>
          <p:nvPr/>
        </p:nvSpPr>
        <p:spPr>
          <a:xfrm>
            <a:off x="8715375" y="7972425"/>
            <a:ext cx="8820150" cy="2162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940F1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Увеличить долю «бронь + одобрение» и сократить время 
до решения</a:t>
            </a:r>
            <a:br/>
            <a:br/>
            <a:endParaRPr lang="en-US" sz="331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09F1D7D-1F03-B000-6F08-007B11732E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58225" y="289009"/>
            <a:ext cx="541972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3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Group 1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0125" y="4171950"/>
            <a:ext cx="876300" cy="228600"/>
          </a:xfrm>
          <a:prstGeom prst="rect">
            <a:avLst/>
          </a:prstGeom>
        </p:spPr>
      </p:pic>
      <p:pic>
        <p:nvPicPr>
          <p:cNvPr id="5" name="Group 10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011400" y="4305300"/>
            <a:ext cx="1524000" cy="228600"/>
          </a:xfrm>
          <a:prstGeom prst="rect">
            <a:avLst/>
          </a:prstGeom>
        </p:spPr>
      </p:pic>
      <p:pic>
        <p:nvPicPr>
          <p:cNvPr id="6" name="Group 11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5011400" y="9067800"/>
            <a:ext cx="1847850" cy="552450"/>
          </a:xfrm>
          <a:prstGeom prst="rect">
            <a:avLst/>
          </a:prstGeom>
        </p:spPr>
      </p:pic>
      <p:pic>
        <p:nvPicPr>
          <p:cNvPr id="7" name="Group 9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000125" y="9067800"/>
            <a:ext cx="2171700" cy="55245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00125" y="704850"/>
            <a:ext cx="2647950" cy="26479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0125" y="5362575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2" name="M1 380213508"/>
          <p:cNvSpPr/>
          <p:nvPr/>
        </p:nvSpPr>
        <p:spPr>
          <a:xfrm>
            <a:off x="15011400" y="8124825"/>
            <a:ext cx="22098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C8727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M1
</a:t>
            </a:r>
            <a:r>
              <a:rPr lang="en-US" sz="1808" b="1" u="sng" dirty="0">
                <a:solidFill>
                  <a:srgbClr val="C87272"/>
                </a:solidFill>
                <a:uFill>
                  <a:solidFill>
                    <a:srgbClr val="C87272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38021/35/08</a:t>
            </a:r>
            <a:endParaRPr lang="en-US" sz="1808" dirty="0"/>
          </a:p>
        </p:txBody>
      </p:sp>
      <p:sp>
        <p:nvSpPr>
          <p:cNvPr id="13" name="- LADY 2124313"/>
          <p:cNvSpPr/>
          <p:nvPr/>
        </p:nvSpPr>
        <p:spPr>
          <a:xfrm>
            <a:off x="15011400" y="3381375"/>
            <a:ext cx="18764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C8727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Бизнес-блокнот LADY
</a:t>
            </a:r>
            <a:r>
              <a:rPr lang="en-US" sz="1808" b="1" u="sng" dirty="0">
                <a:solidFill>
                  <a:srgbClr val="C87272"/>
                </a:solidFill>
                <a:uFill>
                  <a:solidFill>
                    <a:srgbClr val="C87272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21243/13</a:t>
            </a:r>
            <a:endParaRPr lang="en-US" sz="1808" dirty="0"/>
          </a:p>
        </p:txBody>
      </p:sp>
      <p:sp>
        <p:nvSpPr>
          <p:cNvPr id="14" name="SHINE 19901308"/>
          <p:cNvSpPr/>
          <p:nvPr/>
        </p:nvSpPr>
        <p:spPr>
          <a:xfrm>
            <a:off x="1000125" y="3486150"/>
            <a:ext cx="29432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C8727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Рюкзак SHINE
</a:t>
            </a:r>
            <a:r>
              <a:rPr lang="en-US" sz="1808" b="1" u="sng" dirty="0">
                <a:solidFill>
                  <a:srgbClr val="C87272"/>
                </a:solidFill>
                <a:uFill>
                  <a:solidFill>
                    <a:srgbClr val="C87272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199013/08</a:t>
            </a:r>
            <a:endParaRPr lang="en-US" sz="1808" dirty="0"/>
          </a:p>
        </p:txBody>
      </p:sp>
      <p:sp>
        <p:nvSpPr>
          <p:cNvPr id="15" name="Sweet 2350008"/>
          <p:cNvSpPr/>
          <p:nvPr/>
        </p:nvSpPr>
        <p:spPr>
          <a:xfrm>
            <a:off x="1000125" y="8124825"/>
            <a:ext cx="12858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C87272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Кружка "Sweet" 
</a:t>
            </a:r>
            <a:r>
              <a:rPr lang="en-US" sz="1808" b="1" u="sng" dirty="0">
                <a:solidFill>
                  <a:srgbClr val="C87272"/>
                </a:solidFill>
                <a:uFill>
                  <a:solidFill>
                    <a:srgbClr val="C87272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23500/08</a:t>
            </a:r>
            <a:endParaRPr lang="en-US" sz="1808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2"/>
          <p:cNvSpPr/>
          <p:nvPr/>
        </p:nvSpPr>
        <p:spPr>
          <a:xfrm>
            <a:off x="8639175" y="7953375"/>
            <a:ext cx="2124075" cy="666750"/>
          </a:xfrm>
          <a:prstGeom prst="rect">
            <a:avLst/>
          </a:prstGeom>
          <a:solidFill>
            <a:srgbClr val="E1DACE">
              <a:alpha val="70000"/>
            </a:srgbClr>
          </a:solidFill>
          <a:ln/>
        </p:spPr>
      </p:sp>
      <p:sp>
        <p:nvSpPr>
          <p:cNvPr id="3" name="Rectangle 50"/>
          <p:cNvSpPr/>
          <p:nvPr/>
        </p:nvSpPr>
        <p:spPr>
          <a:xfrm>
            <a:off x="8639175" y="4600575"/>
            <a:ext cx="1762125" cy="666750"/>
          </a:xfrm>
          <a:prstGeom prst="rect">
            <a:avLst/>
          </a:prstGeom>
          <a:solidFill>
            <a:srgbClr val="E1DACE">
              <a:alpha val="70000"/>
            </a:srgbClr>
          </a:solidFill>
          <a:ln/>
        </p:spPr>
      </p:sp>
      <p:sp>
        <p:nvSpPr>
          <p:cNvPr id="4" name="Rectangle 51"/>
          <p:cNvSpPr/>
          <p:nvPr/>
        </p:nvSpPr>
        <p:spPr>
          <a:xfrm>
            <a:off x="8639175" y="2505075"/>
            <a:ext cx="1514475" cy="666750"/>
          </a:xfrm>
          <a:prstGeom prst="rect">
            <a:avLst/>
          </a:prstGeom>
          <a:solidFill>
            <a:srgbClr val="E1DACE">
              <a:alpha val="70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715500" y="2185988"/>
            <a:ext cx="8572500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997488" y="0"/>
            <a:ext cx="9525" cy="4600575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258800" y="4067175"/>
            <a:ext cx="5029200" cy="3286125"/>
          </a:xfrm>
          <a:prstGeom prst="rect">
            <a:avLst/>
          </a:prstGeom>
        </p:spPr>
      </p:pic>
      <p:sp>
        <p:nvSpPr>
          <p:cNvPr id="11" name="HR -"/>
          <p:cNvSpPr/>
          <p:nvPr/>
        </p:nvSpPr>
        <p:spPr>
          <a:xfrm>
            <a:off x="8715375" y="2609850"/>
            <a:ext cx="10955937" cy="1133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8A8C98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Из запроса HR - в контракт 
на блок квартир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-   HR"/>
          <p:cNvSpPr/>
          <p:nvPr/>
        </p:nvSpPr>
        <p:spPr>
          <a:xfrm>
            <a:off x="8715375" y="4695825"/>
            <a:ext cx="11706225" cy="1933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8A8C98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Менеджер
агентства рело-
кации / HR‑
провайдер</a:t>
            </a:r>
            <a:br/>
            <a:br/>
            <a:br/>
            <a:endParaRPr lang="en-US" sz="3310" dirty="0"/>
          </a:p>
        </p:txBody>
      </p:sp>
      <p:sp>
        <p:nvSpPr>
          <p:cNvPr id="13" name="B2B"/>
          <p:cNvSpPr/>
          <p:nvPr/>
        </p:nvSpPr>
        <p:spPr>
          <a:xfrm>
            <a:off x="8715375" y="8020050"/>
            <a:ext cx="8848725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8A8C98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Конвертировать B2B‑запрос 
в долгосрочный контракт на квоты/блоки</a:t>
            </a:r>
            <a:br/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635F5D9-E590-8001-E17F-4880D1C89F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01088" y="552193"/>
            <a:ext cx="7734300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4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0125" y="4429125"/>
            <a:ext cx="228600" cy="2286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00125" y="9067800"/>
            <a:ext cx="228600" cy="228600"/>
          </a:xfrm>
          <a:prstGeom prst="rect">
            <a:avLst/>
          </a:prstGeom>
        </p:spPr>
      </p:pic>
      <p:pic>
        <p:nvPicPr>
          <p:cNvPr id="6" name="Group 1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5011400" y="4514850"/>
            <a:ext cx="1524000" cy="228600"/>
          </a:xfrm>
          <a:prstGeom prst="rect">
            <a:avLst/>
          </a:prstGeom>
        </p:spPr>
      </p:pic>
      <p:pic>
        <p:nvPicPr>
          <p:cNvPr id="7" name="Group 1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5011400" y="9067800"/>
            <a:ext cx="120015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09650" y="704850"/>
            <a:ext cx="2647950" cy="26479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009650" y="5362575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2" name="- CORE 99573630"/>
          <p:cNvSpPr/>
          <p:nvPr/>
        </p:nvSpPr>
        <p:spPr>
          <a:xfrm>
            <a:off x="1009650" y="3476625"/>
            <a:ext cx="21145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2535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Конференц-сумка CORE
</a:t>
            </a:r>
            <a:r>
              <a:rPr lang="en-US" sz="1808" b="1" u="sng" dirty="0">
                <a:solidFill>
                  <a:srgbClr val="525355"/>
                </a:solidFill>
                <a:uFill>
                  <a:solidFill>
                    <a:srgbClr val="525355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995736/30</a:t>
            </a:r>
            <a:endParaRPr lang="en-US" sz="1808" dirty="0"/>
          </a:p>
        </p:txBody>
      </p:sp>
      <p:sp>
        <p:nvSpPr>
          <p:cNvPr id="13" name="ZODIAC   21907"/>
          <p:cNvSpPr/>
          <p:nvPr/>
        </p:nvSpPr>
        <p:spPr>
          <a:xfrm>
            <a:off x="1009650" y="8124825"/>
            <a:ext cx="20859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2535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Стакан ZODIAC с крышкой
</a:t>
            </a:r>
            <a:r>
              <a:rPr lang="en-US" sz="1808" b="1" u="sng" dirty="0">
                <a:solidFill>
                  <a:srgbClr val="525355"/>
                </a:solidFill>
                <a:uFill>
                  <a:solidFill>
                    <a:srgbClr val="525355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21907</a:t>
            </a:r>
            <a:endParaRPr lang="en-US" sz="1808" dirty="0"/>
          </a:p>
        </p:txBody>
      </p:sp>
      <p:sp>
        <p:nvSpPr>
          <p:cNvPr id="14" name="NEO 404032930"/>
          <p:cNvSpPr/>
          <p:nvPr/>
        </p:nvSpPr>
        <p:spPr>
          <a:xfrm>
            <a:off x="15011400" y="8124825"/>
            <a:ext cx="24193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2535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NEO 
</a:t>
            </a:r>
            <a:r>
              <a:rPr lang="en-US" sz="1808" b="1" u="sng" dirty="0">
                <a:solidFill>
                  <a:srgbClr val="525355"/>
                </a:solidFill>
                <a:uFill>
                  <a:solidFill>
                    <a:srgbClr val="525355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40403/29/30</a:t>
            </a:r>
            <a:endParaRPr lang="en-US" sz="1808" dirty="0"/>
          </a:p>
        </p:txBody>
      </p:sp>
      <p:sp>
        <p:nvSpPr>
          <p:cNvPr id="15" name="RIFF 2474929"/>
          <p:cNvSpPr/>
          <p:nvPr/>
        </p:nvSpPr>
        <p:spPr>
          <a:xfrm>
            <a:off x="15011400" y="3352800"/>
            <a:ext cx="27717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2535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RIFF
</a:t>
            </a:r>
            <a:r>
              <a:rPr lang="en-US" sz="1808" b="1" u="sng" dirty="0">
                <a:solidFill>
                  <a:srgbClr val="525355"/>
                </a:solidFill>
                <a:uFill>
                  <a:solidFill>
                    <a:srgbClr val="525355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24749/29</a:t>
            </a:r>
            <a:endParaRPr lang="en-US" sz="1808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48700" y="4905375"/>
            <a:ext cx="1762125" cy="666750"/>
          </a:xfrm>
          <a:prstGeom prst="rect">
            <a:avLst/>
          </a:prstGeom>
          <a:solidFill>
            <a:srgbClr val="E1E1E1">
              <a:alpha val="70000"/>
            </a:srgbClr>
          </a:solidFill>
          <a:ln/>
        </p:spPr>
      </p:sp>
      <p:sp>
        <p:nvSpPr>
          <p:cNvPr id="3" name="Rectangle 52"/>
          <p:cNvSpPr/>
          <p:nvPr/>
        </p:nvSpPr>
        <p:spPr>
          <a:xfrm>
            <a:off x="8648700" y="7962900"/>
            <a:ext cx="2124075" cy="666750"/>
          </a:xfrm>
          <a:prstGeom prst="rect">
            <a:avLst/>
          </a:prstGeom>
          <a:solidFill>
            <a:srgbClr val="E1E1E1">
              <a:alpha val="70000"/>
            </a:srgbClr>
          </a:solidFill>
          <a:ln/>
        </p:spPr>
      </p:sp>
      <p:sp>
        <p:nvSpPr>
          <p:cNvPr id="4" name="Rectangle 51"/>
          <p:cNvSpPr/>
          <p:nvPr/>
        </p:nvSpPr>
        <p:spPr>
          <a:xfrm>
            <a:off x="8648700" y="2514600"/>
            <a:ext cx="1514475" cy="666750"/>
          </a:xfrm>
          <a:prstGeom prst="rect">
            <a:avLst/>
          </a:prstGeom>
          <a:solidFill>
            <a:srgbClr val="E1E1E1">
              <a:alpha val="70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715500" y="2185988"/>
            <a:ext cx="8572500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997488" y="0"/>
            <a:ext cx="9525" cy="4495800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458700" y="3771900"/>
            <a:ext cx="5829300" cy="3590925"/>
          </a:xfrm>
          <a:prstGeom prst="rect">
            <a:avLst/>
          </a:prstGeom>
        </p:spPr>
      </p:pic>
      <p:sp>
        <p:nvSpPr>
          <p:cNvPr id="11" name="Text 3"/>
          <p:cNvSpPr/>
          <p:nvPr/>
        </p:nvSpPr>
        <p:spPr>
          <a:xfrm>
            <a:off x="8715375" y="2581275"/>
            <a:ext cx="10955937" cy="1133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797E8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Быстро переходим от встречи
к решению</a:t>
            </a:r>
            <a:br/>
            <a:br/>
            <a:br/>
            <a:endParaRPr lang="en-US" sz="3310" dirty="0"/>
          </a:p>
        </p:txBody>
      </p:sp>
      <p:sp>
        <p:nvSpPr>
          <p:cNvPr id="12" name="Text 4"/>
          <p:cNvSpPr/>
          <p:nvPr/>
        </p:nvSpPr>
        <p:spPr>
          <a:xfrm>
            <a:off x="8715375" y="5019675"/>
            <a:ext cx="11707232" cy="1108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797E8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Брокер
по офисам</a:t>
            </a:r>
            <a:br/>
            <a:br/>
            <a:endParaRPr lang="en-US" sz="3310" dirty="0"/>
          </a:p>
        </p:txBody>
      </p:sp>
      <p:sp>
        <p:nvSpPr>
          <p:cNvPr id="13" name="Text 5"/>
          <p:cNvSpPr/>
          <p:nvPr/>
        </p:nvSpPr>
        <p:spPr>
          <a:xfrm>
            <a:off x="8715375" y="8086725"/>
            <a:ext cx="8534400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797E8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После осмотра помещения
получить от клиента согласие 
двигаться дальше</a:t>
            </a:r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5A2D632-D834-3FE8-D2B3-1EF963932D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20138" y="424524"/>
            <a:ext cx="694372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011400" y="4248150"/>
            <a:ext cx="228600" cy="2286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00125" y="4381500"/>
            <a:ext cx="228600" cy="2286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5011400" y="9067800"/>
            <a:ext cx="228600" cy="228600"/>
          </a:xfrm>
          <a:prstGeom prst="rect">
            <a:avLst/>
          </a:prstGeom>
        </p:spPr>
      </p:pic>
      <p:pic>
        <p:nvPicPr>
          <p:cNvPr id="7" name="Group 15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00125" y="9067800"/>
            <a:ext cx="184785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5335250" y="3962400"/>
            <a:ext cx="228600" cy="22860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00125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0125" y="5362575"/>
            <a:ext cx="2647950" cy="264795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3" name="PULSE 3900135"/>
          <p:cNvSpPr/>
          <p:nvPr/>
        </p:nvSpPr>
        <p:spPr>
          <a:xfrm>
            <a:off x="15011400" y="3352800"/>
            <a:ext cx="28479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302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Мышь 
беспроводная PULSE
</a:t>
            </a:r>
            <a:r>
              <a:rPr lang="en-US" sz="1808" b="1" u="sng" dirty="0">
                <a:solidFill>
                  <a:srgbClr val="2F302E"/>
                </a:solidFill>
                <a:uFill>
                  <a:solidFill>
                    <a:srgbClr val="2F302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39001/35</a:t>
            </a:r>
            <a:endParaRPr lang="en-US" sz="1808" dirty="0"/>
          </a:p>
        </p:txBody>
      </p:sp>
      <p:sp>
        <p:nvSpPr>
          <p:cNvPr id="14" name="- MIX 929735"/>
          <p:cNvSpPr/>
          <p:nvPr/>
        </p:nvSpPr>
        <p:spPr>
          <a:xfrm>
            <a:off x="990600" y="3467100"/>
            <a:ext cx="23241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302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Конференц-сумка "MIX"
</a:t>
            </a:r>
            <a:r>
              <a:rPr lang="en-US" sz="1808" b="1" u="sng" dirty="0">
                <a:solidFill>
                  <a:srgbClr val="2F302E"/>
                </a:solidFill>
                <a:uFill>
                  <a:solidFill>
                    <a:srgbClr val="2F302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9297/35</a:t>
            </a:r>
            <a:endParaRPr lang="en-US" sz="1808" dirty="0"/>
          </a:p>
        </p:txBody>
      </p:sp>
      <p:sp>
        <p:nvSpPr>
          <p:cNvPr id="15" name="USB flash- KEY 8 19336_8Gb47"/>
          <p:cNvSpPr/>
          <p:nvPr/>
        </p:nvSpPr>
        <p:spPr>
          <a:xfrm>
            <a:off x="15011400" y="8124825"/>
            <a:ext cx="24384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302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USB flash-карта KEY (8Гб)
</a:t>
            </a:r>
            <a:r>
              <a:rPr lang="en-US" sz="1808" b="1" u="sng" dirty="0">
                <a:solidFill>
                  <a:srgbClr val="2F302E"/>
                </a:solidFill>
                <a:uFill>
                  <a:solidFill>
                    <a:srgbClr val="2F302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19336_8Gb/47</a:t>
            </a:r>
            <a:endParaRPr lang="en-US" sz="1808" dirty="0"/>
          </a:p>
        </p:txBody>
      </p:sp>
      <p:sp>
        <p:nvSpPr>
          <p:cNvPr id="16" name="MENTO 712030"/>
          <p:cNvSpPr/>
          <p:nvPr/>
        </p:nvSpPr>
        <p:spPr>
          <a:xfrm>
            <a:off x="1009650" y="8124825"/>
            <a:ext cx="29432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302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Бутылка для воды 
с карабином MENTO
</a:t>
            </a:r>
            <a:r>
              <a:rPr lang="en-US" sz="1808" b="1" u="sng" dirty="0">
                <a:solidFill>
                  <a:srgbClr val="2F302E"/>
                </a:solidFill>
                <a:uFill>
                  <a:solidFill>
                    <a:srgbClr val="2F302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7120/30</a:t>
            </a:r>
            <a:endParaRPr lang="en-US" sz="1808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39175" y="5753100"/>
            <a:ext cx="1743075" cy="666750"/>
          </a:xfrm>
          <a:prstGeom prst="rect">
            <a:avLst/>
          </a:prstGeom>
          <a:solidFill>
            <a:srgbClr val="D6CDC6">
              <a:alpha val="72000"/>
            </a:srgbClr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39175" y="2533650"/>
            <a:ext cx="1485900" cy="666750"/>
          </a:xfrm>
          <a:prstGeom prst="rect">
            <a:avLst/>
          </a:prstGeom>
          <a:solidFill>
            <a:srgbClr val="D6CDC6">
              <a:alpha val="72000"/>
            </a:srgbClr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39175" y="7943850"/>
            <a:ext cx="2114550" cy="666750"/>
          </a:xfrm>
          <a:prstGeom prst="rect">
            <a:avLst/>
          </a:prstGeom>
          <a:solidFill>
            <a:srgbClr val="D6CDC6">
              <a:alpha val="72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372850" y="1433513"/>
            <a:ext cx="6915150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473113" y="0"/>
            <a:ext cx="9525" cy="4086225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814325" y="1790700"/>
            <a:ext cx="5473675" cy="3514725"/>
          </a:xfrm>
          <a:prstGeom prst="rect">
            <a:avLst/>
          </a:prstGeom>
        </p:spPr>
      </p:pic>
      <p:pic>
        <p:nvPicPr>
          <p:cNvPr id="10" name="Vector 8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405813" y="0"/>
            <a:ext cx="9525" cy="10287000"/>
          </a:xfrm>
          <a:prstGeom prst="rect">
            <a:avLst/>
          </a:prstGeom>
        </p:spPr>
      </p:pic>
      <p:sp>
        <p:nvSpPr>
          <p:cNvPr id="11" name="Text 3"/>
          <p:cNvSpPr/>
          <p:nvPr/>
        </p:nvSpPr>
        <p:spPr>
          <a:xfrm>
            <a:off x="8715375" y="2647950"/>
            <a:ext cx="10953750" cy="3676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41756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Каждый 
тур превращаем 
в бронь участка/
домокомплекта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Text 4"/>
          <p:cNvSpPr/>
          <p:nvPr/>
        </p:nvSpPr>
        <p:spPr>
          <a:xfrm>
            <a:off x="8715375" y="5867400"/>
            <a:ext cx="11707232" cy="1108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41756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Специалист по загородной 
недвижимости</a:t>
            </a:r>
            <a:br/>
            <a:br/>
            <a:br/>
            <a:endParaRPr lang="en-US" sz="3310" dirty="0"/>
          </a:p>
        </p:txBody>
      </p:sp>
      <p:sp>
        <p:nvSpPr>
          <p:cNvPr id="13" name="Text 5"/>
          <p:cNvSpPr/>
          <p:nvPr/>
        </p:nvSpPr>
        <p:spPr>
          <a:xfrm>
            <a:off x="8715375" y="8010525"/>
            <a:ext cx="12249150" cy="1206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41756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Поднять конверсию выездного
тура в предоплату</a:t>
            </a:r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640F701-3CE4-8897-1B6C-217E7E21F2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58225" y="485601"/>
            <a:ext cx="4133850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6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971675" y="4286250"/>
            <a:ext cx="228600" cy="228600"/>
          </a:xfrm>
          <a:prstGeom prst="rect">
            <a:avLst/>
          </a:prstGeom>
        </p:spPr>
      </p:pic>
      <p:pic>
        <p:nvPicPr>
          <p:cNvPr id="5" name="Group 16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00125" y="4343400"/>
            <a:ext cx="1847850" cy="55245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011400" y="9067800"/>
            <a:ext cx="228600" cy="228600"/>
          </a:xfrm>
          <a:prstGeom prst="rect">
            <a:avLst/>
          </a:prstGeom>
        </p:spPr>
      </p:pic>
      <p:pic>
        <p:nvPicPr>
          <p:cNvPr id="7" name="Group 17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00125" y="9067800"/>
            <a:ext cx="552450" cy="228600"/>
          </a:xfrm>
          <a:prstGeom prst="rect">
            <a:avLst/>
          </a:prstGeom>
        </p:spPr>
      </p:pic>
      <p:pic>
        <p:nvPicPr>
          <p:cNvPr id="8" name="Group 1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5011400" y="4448175"/>
            <a:ext cx="1847850" cy="22860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000125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000125" y="5362575"/>
            <a:ext cx="2647950" cy="264795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3" name="FRASER 2550109"/>
          <p:cNvSpPr/>
          <p:nvPr/>
        </p:nvSpPr>
        <p:spPr>
          <a:xfrm>
            <a:off x="1000125" y="3429000"/>
            <a:ext cx="1533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4337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FRASER
</a:t>
            </a:r>
            <a:r>
              <a:rPr lang="en-US" sz="1808" b="1" u="sng" dirty="0">
                <a:solidFill>
                  <a:srgbClr val="2F4337"/>
                </a:solidFill>
                <a:uFill>
                  <a:solidFill>
                    <a:srgbClr val="2F4337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25501.09</a:t>
            </a:r>
            <a:endParaRPr lang="en-US" sz="1808" dirty="0"/>
          </a:p>
        </p:txBody>
      </p:sp>
      <p:sp>
        <p:nvSpPr>
          <p:cNvPr id="14" name="WARM 210T 744002266S"/>
          <p:cNvSpPr/>
          <p:nvPr/>
        </p:nvSpPr>
        <p:spPr>
          <a:xfrm>
            <a:off x="15011400" y="3486150"/>
            <a:ext cx="28194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4337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Жилет мужской WARM 210T
</a:t>
            </a:r>
            <a:r>
              <a:rPr lang="en-US" sz="1808" b="1" u="sng" dirty="0">
                <a:solidFill>
                  <a:srgbClr val="2F4337"/>
                </a:solidFill>
                <a:uFill>
                  <a:solidFill>
                    <a:srgbClr val="2F4337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744002.266/S</a:t>
            </a:r>
            <a:endParaRPr lang="en-US" sz="1808" dirty="0"/>
          </a:p>
        </p:txBody>
      </p:sp>
      <p:sp>
        <p:nvSpPr>
          <p:cNvPr id="15" name="CORE 99573530"/>
          <p:cNvSpPr/>
          <p:nvPr/>
        </p:nvSpPr>
        <p:spPr>
          <a:xfrm>
            <a:off x="1000125" y="8124825"/>
            <a:ext cx="21621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4337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Сумка 
на плечо CORE
</a:t>
            </a:r>
            <a:r>
              <a:rPr lang="en-US" sz="1808" b="1" u="sng" dirty="0">
                <a:solidFill>
                  <a:srgbClr val="2F4337"/>
                </a:solidFill>
                <a:uFill>
                  <a:solidFill>
                    <a:srgbClr val="2F4337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995735/30</a:t>
            </a:r>
            <a:endParaRPr lang="en-US" sz="1808" dirty="0"/>
          </a:p>
        </p:txBody>
      </p:sp>
      <p:sp>
        <p:nvSpPr>
          <p:cNvPr id="16" name="ROMANTIC    3509"/>
          <p:cNvSpPr/>
          <p:nvPr/>
        </p:nvSpPr>
        <p:spPr>
          <a:xfrm>
            <a:off x="15011400" y="8124825"/>
            <a:ext cx="25241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F4337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Термос ROMANTIC с двумя кружками
</a:t>
            </a:r>
            <a:r>
              <a:rPr lang="en-US" sz="1808" b="1" u="sng" dirty="0">
                <a:solidFill>
                  <a:srgbClr val="2F4337"/>
                </a:solidFill>
                <a:uFill>
                  <a:solidFill>
                    <a:srgbClr val="2F4337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3509</a:t>
            </a:r>
            <a:endParaRPr lang="en-US" sz="1808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467725" y="4476750"/>
            <a:ext cx="1895475" cy="666750"/>
          </a:xfrm>
          <a:prstGeom prst="rect">
            <a:avLst/>
          </a:prstGeom>
          <a:solidFill>
            <a:srgbClr val="C4B5A2">
              <a:alpha val="44000"/>
            </a:srgbClr>
          </a:solidFill>
          <a:ln/>
        </p:spPr>
      </p:sp>
      <p:sp>
        <p:nvSpPr>
          <p:cNvPr id="3" name="Rectangle 51"/>
          <p:cNvSpPr/>
          <p:nvPr/>
        </p:nvSpPr>
        <p:spPr>
          <a:xfrm>
            <a:off x="8401050" y="2228850"/>
            <a:ext cx="1619250" cy="666750"/>
          </a:xfrm>
          <a:prstGeom prst="rect">
            <a:avLst/>
          </a:prstGeom>
          <a:solidFill>
            <a:srgbClr val="C4B5A2">
              <a:alpha val="44000"/>
            </a:srgbClr>
          </a:solidFill>
          <a:ln/>
        </p:spPr>
      </p:sp>
      <p:sp>
        <p:nvSpPr>
          <p:cNvPr id="4" name="Rectangle 52"/>
          <p:cNvSpPr/>
          <p:nvPr/>
        </p:nvSpPr>
        <p:spPr>
          <a:xfrm>
            <a:off x="8467725" y="7629525"/>
            <a:ext cx="2209800" cy="666750"/>
          </a:xfrm>
          <a:prstGeom prst="rect">
            <a:avLst/>
          </a:prstGeom>
          <a:solidFill>
            <a:srgbClr val="C4B5A2">
              <a:alpha val="44000"/>
            </a:srgbClr>
          </a:solidFill>
          <a:ln/>
        </p:spPr>
      </p:sp>
      <p:pic>
        <p:nvPicPr>
          <p:cNvPr id="5" name="Vector 9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572375" y="7291388"/>
            <a:ext cx="10715625" cy="18288"/>
          </a:xfrm>
          <a:prstGeom prst="rect">
            <a:avLst/>
          </a:prstGeom>
        </p:spPr>
      </p:pic>
      <p:pic>
        <p:nvPicPr>
          <p:cNvPr id="6" name="photo_5899037886735125995_w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416463" y="0"/>
            <a:ext cx="9525" cy="4171950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868582" y="3771900"/>
            <a:ext cx="5419418" cy="3324225"/>
          </a:xfrm>
          <a:prstGeom prst="rect">
            <a:avLst/>
          </a:prstGeom>
        </p:spPr>
      </p:pic>
      <p:sp>
        <p:nvSpPr>
          <p:cNvPr id="11" name="-"/>
          <p:cNvSpPr/>
          <p:nvPr/>
        </p:nvSpPr>
        <p:spPr>
          <a:xfrm>
            <a:off x="8582025" y="2333625"/>
            <a:ext cx="11372850" cy="1704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6F573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От техбрифинга к предвари-
тельному документу за одну встречу 
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tenant rep  landlordrep"/>
          <p:cNvSpPr/>
          <p:nvPr/>
        </p:nvSpPr>
        <p:spPr>
          <a:xfrm>
            <a:off x="8648700" y="4572000"/>
            <a:ext cx="11706225" cy="1838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6F573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Брокер 
по офисной 
аренде (tenant‑
rep / landlord‑rep)</a:t>
            </a:r>
            <a:br/>
            <a:r>
              <a:rPr lang="en-US" sz="3310" dirty="0">
                <a:solidFill>
                  <a:srgbClr val="6F573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
</a:t>
            </a:r>
            <a:br/>
            <a:br/>
            <a:endParaRPr lang="en-US" sz="3310" dirty="0"/>
          </a:p>
        </p:txBody>
      </p:sp>
      <p:sp>
        <p:nvSpPr>
          <p:cNvPr id="13" name="Text 5"/>
          <p:cNvSpPr/>
          <p:nvPr/>
        </p:nvSpPr>
        <p:spPr>
          <a:xfrm>
            <a:off x="8648700" y="7696200"/>
            <a:ext cx="12249150" cy="1206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6F573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Ускорить переход с техтура 
к подписанию письма о намерениях</a:t>
            </a:r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70D6162-06D0-0AD6-BB62-DBAA028FDF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76648" y="402496"/>
            <a:ext cx="494347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1d83ddd5e30088c243d360ef81cd079 1 (1)выывы 2ыв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ччсчсч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67100" y="2876550"/>
            <a:ext cx="12134850" cy="4410075"/>
          </a:xfrm>
          <a:prstGeom prst="rect">
            <a:avLst/>
          </a:prstGeom>
        </p:spPr>
      </p:pic>
      <p:pic>
        <p:nvPicPr>
          <p:cNvPr id="4" name="Vector 9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267200" y="6496050"/>
            <a:ext cx="647700" cy="581025"/>
          </a:xfrm>
          <a:prstGeom prst="rect">
            <a:avLst/>
          </a:prstGeom>
        </p:spPr>
      </p:pic>
      <p:pic>
        <p:nvPicPr>
          <p:cNvPr id="5" name="Vector 9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6002000" y="7572375"/>
            <a:ext cx="647700" cy="5810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66E29F-B6EF-6D61-FF8F-BCDF2887DA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76450" y="3939540"/>
            <a:ext cx="16211550" cy="534352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7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Group 2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335250" y="9344025"/>
            <a:ext cx="552450" cy="228600"/>
          </a:xfrm>
          <a:prstGeom prst="rect">
            <a:avLst/>
          </a:prstGeom>
        </p:spPr>
      </p:pic>
      <p:pic>
        <p:nvPicPr>
          <p:cNvPr id="5" name="Group 2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011400" y="4610100"/>
            <a:ext cx="1685920" cy="504825"/>
          </a:xfrm>
          <a:prstGeom prst="rect">
            <a:avLst/>
          </a:prstGeom>
        </p:spPr>
      </p:pic>
      <p:pic>
        <p:nvPicPr>
          <p:cNvPr id="6" name="Group 19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09650" y="4343400"/>
            <a:ext cx="2105025" cy="742950"/>
          </a:xfrm>
          <a:prstGeom prst="rect">
            <a:avLst/>
          </a:prstGeom>
        </p:spPr>
      </p:pic>
      <p:pic>
        <p:nvPicPr>
          <p:cNvPr id="7" name="Group 20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001516" y="9124950"/>
            <a:ext cx="2295525" cy="6477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09650" y="704850"/>
            <a:ext cx="2647950" cy="26479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9650" y="5362575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2" name="Ellipse 4"/>
          <p:cNvSpPr/>
          <p:nvPr/>
        </p:nvSpPr>
        <p:spPr>
          <a:xfrm>
            <a:off x="15014180" y="9346805"/>
            <a:ext cx="223041" cy="223041"/>
          </a:xfrm>
          <a:prstGeom prst="ellipse">
            <a:avLst/>
          </a:prstGeom>
          <a:solidFill>
            <a:srgbClr val="FFFEFE"/>
          </a:solidFill>
          <a:ln w="5559">
            <a:solidFill>
              <a:srgbClr val="000000"/>
            </a:solidFill>
            <a:prstDash val="solid"/>
          </a:ln>
        </p:spPr>
      </p:sp>
      <p:sp>
        <p:nvSpPr>
          <p:cNvPr id="13" name="Ellipse 5"/>
          <p:cNvSpPr/>
          <p:nvPr/>
        </p:nvSpPr>
        <p:spPr>
          <a:xfrm>
            <a:off x="1564880" y="4346180"/>
            <a:ext cx="184941" cy="184941"/>
          </a:xfrm>
          <a:prstGeom prst="ellipse">
            <a:avLst/>
          </a:prstGeom>
          <a:solidFill>
            <a:srgbClr val="FFFEFE"/>
          </a:solidFill>
          <a:ln w="5559">
            <a:solidFill>
              <a:srgbClr val="000000"/>
            </a:solidFill>
            <a:prstDash val="solid"/>
          </a:ln>
        </p:spPr>
      </p:sp>
      <p:sp>
        <p:nvSpPr>
          <p:cNvPr id="14" name="Ellipse 6"/>
          <p:cNvSpPr/>
          <p:nvPr/>
        </p:nvSpPr>
        <p:spPr>
          <a:xfrm>
            <a:off x="1964930" y="9603980"/>
            <a:ext cx="146841" cy="146841"/>
          </a:xfrm>
          <a:prstGeom prst="ellipse">
            <a:avLst/>
          </a:prstGeom>
          <a:solidFill>
            <a:srgbClr val="FFFEFE"/>
          </a:solidFill>
          <a:ln w="5559">
            <a:solidFill>
              <a:srgbClr val="000000"/>
            </a:solidFill>
            <a:prstDash val="solid"/>
          </a:ln>
        </p:spPr>
      </p:sp>
      <p:sp>
        <p:nvSpPr>
          <p:cNvPr id="15" name="Montrose 2461112"/>
          <p:cNvSpPr/>
          <p:nvPr/>
        </p:nvSpPr>
        <p:spPr>
          <a:xfrm>
            <a:off x="15011400" y="3429000"/>
            <a:ext cx="29241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0402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Montrose
</a:t>
            </a:r>
            <a:r>
              <a:rPr lang="en-US" sz="1808" b="1" u="sng" dirty="0">
                <a:solidFill>
                  <a:srgbClr val="50402F"/>
                </a:solidFill>
                <a:uFill>
                  <a:solidFill>
                    <a:srgbClr val="50402F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24611/12</a:t>
            </a:r>
            <a:endParaRPr lang="en-US" sz="1808" dirty="0"/>
          </a:p>
        </p:txBody>
      </p:sp>
      <p:sp>
        <p:nvSpPr>
          <p:cNvPr id="16" name="Rib 5 5000  3716701"/>
          <p:cNvSpPr/>
          <p:nvPr/>
        </p:nvSpPr>
        <p:spPr>
          <a:xfrm>
            <a:off x="15011400" y="8124825"/>
            <a:ext cx="267652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0402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Универсальный аккумулятор Rib 5 (5000 мАч)
</a:t>
            </a:r>
            <a:r>
              <a:rPr lang="en-US" sz="1808" b="1" u="sng" dirty="0">
                <a:solidFill>
                  <a:srgbClr val="50402F"/>
                </a:solidFill>
                <a:uFill>
                  <a:solidFill>
                    <a:srgbClr val="50402F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37167/01</a:t>
            </a:r>
            <a:endParaRPr lang="en-US" sz="1808" dirty="0"/>
          </a:p>
        </p:txBody>
      </p:sp>
      <p:sp>
        <p:nvSpPr>
          <p:cNvPr id="17" name="LIBERTY SANDWICH 25435142"/>
          <p:cNvSpPr/>
          <p:nvPr/>
        </p:nvSpPr>
        <p:spPr>
          <a:xfrm>
            <a:off x="1000125" y="8153400"/>
            <a:ext cx="30956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0402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Бейсболка LIBERTY SANDWICH
</a:t>
            </a:r>
            <a:r>
              <a:rPr lang="en-US" sz="1808" b="1" u="sng" dirty="0">
                <a:solidFill>
                  <a:srgbClr val="50402F"/>
                </a:solidFill>
                <a:uFill>
                  <a:solidFill>
                    <a:srgbClr val="50402F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25435.142</a:t>
            </a:r>
            <a:endParaRPr lang="en-US" sz="1808" dirty="0"/>
          </a:p>
        </p:txBody>
      </p:sp>
      <p:sp>
        <p:nvSpPr>
          <p:cNvPr id="18" name="PHOENIX 320 35500142XS"/>
          <p:cNvSpPr/>
          <p:nvPr/>
        </p:nvSpPr>
        <p:spPr>
          <a:xfrm>
            <a:off x="1000125" y="3429000"/>
            <a:ext cx="29241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50402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Толстовка 
унисекс PHOENIX 320
</a:t>
            </a:r>
            <a:r>
              <a:rPr lang="en-US" sz="1808" b="1" u="sng" dirty="0">
                <a:solidFill>
                  <a:srgbClr val="50402F"/>
                </a:solidFill>
                <a:uFill>
                  <a:solidFill>
                    <a:srgbClr val="50402F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355001.42/XS</a:t>
            </a:r>
            <a:endParaRPr lang="en-US" sz="1808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48700" y="4619625"/>
            <a:ext cx="1743075" cy="666750"/>
          </a:xfrm>
          <a:prstGeom prst="rect">
            <a:avLst/>
          </a:prstGeom>
          <a:solidFill>
            <a:srgbClr val="EBEBEA"/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48700" y="1838325"/>
            <a:ext cx="1485900" cy="666750"/>
          </a:xfrm>
          <a:prstGeom prst="rect">
            <a:avLst/>
          </a:prstGeom>
          <a:solidFill>
            <a:srgbClr val="EBEBEA"/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48700" y="7915275"/>
            <a:ext cx="2114550" cy="666750"/>
          </a:xfrm>
          <a:prstGeom prst="rect">
            <a:avLst/>
          </a:prstGeom>
          <a:solidFill>
            <a:srgbClr val="EBEBEA"/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410700" y="1595438"/>
            <a:ext cx="8877300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997488" y="180975"/>
            <a:ext cx="9525" cy="4600575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773025" y="3657600"/>
            <a:ext cx="5514975" cy="3305175"/>
          </a:xfrm>
          <a:prstGeom prst="rect">
            <a:avLst/>
          </a:prstGeom>
        </p:spPr>
      </p:pic>
      <p:sp>
        <p:nvSpPr>
          <p:cNvPr id="11" name="Text 3"/>
          <p:cNvSpPr/>
          <p:nvPr/>
        </p:nvSpPr>
        <p:spPr>
          <a:xfrm>
            <a:off x="8715375" y="1924050"/>
            <a:ext cx="10955937" cy="1133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B64E5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Приводим якоря и ускоряем 
согласование витрин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Text 4"/>
          <p:cNvSpPr/>
          <p:nvPr/>
        </p:nvSpPr>
        <p:spPr>
          <a:xfrm>
            <a:off x="8715375" y="4733925"/>
            <a:ext cx="11707232" cy="1108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B64E5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Брокер 
по ритейлу / ТЦ</a:t>
            </a:r>
            <a:br/>
            <a:br/>
            <a:br/>
            <a:endParaRPr lang="en-US" sz="3310" dirty="0"/>
          </a:p>
        </p:txBody>
      </p:sp>
      <p:sp>
        <p:nvSpPr>
          <p:cNvPr id="13" name="Text 5"/>
          <p:cNvSpPr/>
          <p:nvPr/>
        </p:nvSpPr>
        <p:spPr>
          <a:xfrm>
            <a:off x="8715375" y="7981950"/>
            <a:ext cx="12249150" cy="1206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B64E5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Повысить шанс привода 
сетевого арендатора и сократить 
цикл согласований</a:t>
            </a:r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670C389-8364-EFC0-084C-D01A5A87C5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15375" y="457200"/>
            <a:ext cx="7486650" cy="7239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8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Group 23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0125" y="4333875"/>
            <a:ext cx="1847850" cy="552450"/>
          </a:xfrm>
          <a:prstGeom prst="rect">
            <a:avLst/>
          </a:prstGeom>
        </p:spPr>
      </p:pic>
      <p:pic>
        <p:nvPicPr>
          <p:cNvPr id="5" name="Group 2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00125" y="9067800"/>
            <a:ext cx="552450" cy="228600"/>
          </a:xfrm>
          <a:prstGeom prst="rect">
            <a:avLst/>
          </a:prstGeom>
        </p:spPr>
      </p:pic>
      <p:pic>
        <p:nvPicPr>
          <p:cNvPr id="6" name="Group 26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5011400" y="9353550"/>
            <a:ext cx="1200150" cy="228600"/>
          </a:xfrm>
          <a:prstGeom prst="rect">
            <a:avLst/>
          </a:prstGeom>
        </p:spPr>
      </p:pic>
      <p:pic>
        <p:nvPicPr>
          <p:cNvPr id="7" name="Group 25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5011400" y="4371975"/>
            <a:ext cx="184785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09650" y="704850"/>
            <a:ext cx="2647950" cy="26479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5011400" y="695325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9650" y="5362575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5011400" y="5353050"/>
            <a:ext cx="2647950" cy="2647950"/>
          </a:xfrm>
          <a:prstGeom prst="rect">
            <a:avLst/>
          </a:prstGeom>
        </p:spPr>
      </p:pic>
      <p:sp>
        <p:nvSpPr>
          <p:cNvPr id="12" name="Ellipse 4"/>
          <p:cNvSpPr/>
          <p:nvPr/>
        </p:nvSpPr>
        <p:spPr>
          <a:xfrm>
            <a:off x="1002905" y="4336655"/>
            <a:ext cx="223041" cy="223041"/>
          </a:xfrm>
          <a:prstGeom prst="ellipse">
            <a:avLst/>
          </a:prstGeom>
          <a:solidFill>
            <a:srgbClr val="FFFEFE"/>
          </a:solidFill>
          <a:ln w="5559">
            <a:solidFill>
              <a:srgbClr val="000000"/>
            </a:solidFill>
            <a:prstDash val="solid"/>
          </a:ln>
        </p:spPr>
      </p:sp>
      <p:sp>
        <p:nvSpPr>
          <p:cNvPr id="13" name="Ellipse 5"/>
          <p:cNvSpPr/>
          <p:nvPr/>
        </p:nvSpPr>
        <p:spPr>
          <a:xfrm>
            <a:off x="1002905" y="9070580"/>
            <a:ext cx="223041" cy="223041"/>
          </a:xfrm>
          <a:prstGeom prst="ellipse">
            <a:avLst/>
          </a:prstGeom>
          <a:solidFill>
            <a:srgbClr val="FFFEFE"/>
          </a:solidFill>
          <a:ln w="5559">
            <a:solidFill>
              <a:srgbClr val="000000"/>
            </a:solidFill>
            <a:prstDash val="solid"/>
          </a:ln>
        </p:spPr>
      </p:sp>
      <p:sp>
        <p:nvSpPr>
          <p:cNvPr id="14" name="SPRING II 210 711362102S"/>
          <p:cNvSpPr/>
          <p:nvPr/>
        </p:nvSpPr>
        <p:spPr>
          <a:xfrm>
            <a:off x="1000125" y="3429000"/>
            <a:ext cx="28479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83262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Рубашка поло мужская SPRING II 210
</a:t>
            </a:r>
            <a:r>
              <a:rPr lang="en-US" sz="1808" b="1" u="sng" dirty="0">
                <a:solidFill>
                  <a:srgbClr val="832623"/>
                </a:solidFill>
                <a:uFill>
                  <a:solidFill>
                    <a:srgbClr val="832623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711362.102/S</a:t>
            </a:r>
            <a:endParaRPr lang="en-US" sz="1808" dirty="0"/>
          </a:p>
        </p:txBody>
      </p:sp>
      <p:sp>
        <p:nvSpPr>
          <p:cNvPr id="15" name="MOVE ON 3290001"/>
          <p:cNvSpPr/>
          <p:nvPr/>
        </p:nvSpPr>
        <p:spPr>
          <a:xfrm>
            <a:off x="1000125" y="8124825"/>
            <a:ext cx="18097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83262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Термокружка MOVE ON
</a:t>
            </a:r>
            <a:r>
              <a:rPr lang="en-US" sz="1808" b="1" u="sng" dirty="0">
                <a:solidFill>
                  <a:srgbClr val="832623"/>
                </a:solidFill>
                <a:uFill>
                  <a:solidFill>
                    <a:srgbClr val="832623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32900/01</a:t>
            </a:r>
            <a:endParaRPr lang="en-US" sz="1808" dirty="0"/>
          </a:p>
        </p:txBody>
      </p:sp>
      <p:sp>
        <p:nvSpPr>
          <p:cNvPr id="16" name="Spirit 2462008"/>
          <p:cNvSpPr/>
          <p:nvPr/>
        </p:nvSpPr>
        <p:spPr>
          <a:xfrm>
            <a:off x="15011400" y="3429000"/>
            <a:ext cx="32289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83262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Spirit 
</a:t>
            </a:r>
            <a:r>
              <a:rPr lang="en-US" sz="1808" b="1" u="sng" dirty="0">
                <a:solidFill>
                  <a:srgbClr val="832623"/>
                </a:solidFill>
                <a:uFill>
                  <a:solidFill>
                    <a:srgbClr val="832623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24620/08</a:t>
            </a:r>
            <a:endParaRPr lang="en-US" sz="1808" dirty="0"/>
          </a:p>
        </p:txBody>
      </p:sp>
      <p:sp>
        <p:nvSpPr>
          <p:cNvPr id="17" name="2  1 soft 4041008"/>
          <p:cNvSpPr/>
          <p:nvPr/>
        </p:nvSpPr>
        <p:spPr>
          <a:xfrm>
            <a:off x="15011400" y="8124825"/>
            <a:ext cx="249555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83262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+ карандаш вечный 2 в 1 soft
</a:t>
            </a:r>
            <a:r>
              <a:rPr lang="en-US" sz="1808" b="1" u="sng" dirty="0">
                <a:solidFill>
                  <a:srgbClr val="832623"/>
                </a:solidFill>
                <a:uFill>
                  <a:solidFill>
                    <a:srgbClr val="832623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40410/08</a:t>
            </a:r>
            <a:endParaRPr lang="en-US" sz="1808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39175" y="6000750"/>
            <a:ext cx="1743075" cy="66675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39175" y="2305050"/>
            <a:ext cx="1485900" cy="66675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39175" y="7715250"/>
            <a:ext cx="2114550" cy="666750"/>
          </a:xfrm>
          <a:prstGeom prst="rect">
            <a:avLst/>
          </a:prstGeom>
          <a:solidFill>
            <a:srgbClr val="D9D9D9"/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687175" y="1919288"/>
            <a:ext cx="6600825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997488" y="0"/>
            <a:ext cx="9525" cy="3876675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211724" y="2228850"/>
            <a:ext cx="5076276" cy="3305175"/>
          </a:xfrm>
          <a:prstGeom prst="rect">
            <a:avLst/>
          </a:prstGeom>
        </p:spPr>
      </p:pic>
      <p:sp>
        <p:nvSpPr>
          <p:cNvPr id="11" name="-  - -"/>
          <p:cNvSpPr/>
          <p:nvPr/>
        </p:nvSpPr>
        <p:spPr>
          <a:xfrm>
            <a:off x="8715375" y="2438400"/>
            <a:ext cx="10953750" cy="3305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Убираем 
технеопреде-
лённость - закры-
ваем длинный 
срок аренды</a:t>
            </a:r>
            <a:br/>
            <a:br/>
            <a:br/>
            <a:endParaRPr lang="en-US" sz="3310" dirty="0"/>
          </a:p>
        </p:txBody>
      </p:sp>
      <p:sp>
        <p:nvSpPr>
          <p:cNvPr id="12" name="Text 4"/>
          <p:cNvSpPr/>
          <p:nvPr/>
        </p:nvSpPr>
        <p:spPr>
          <a:xfrm>
            <a:off x="8715375" y="6115050"/>
            <a:ext cx="11707232" cy="1108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Индустриальный брокер</a:t>
            </a:r>
            <a:br/>
            <a:br/>
            <a:br/>
            <a:endParaRPr lang="en-US" sz="3310" dirty="0"/>
          </a:p>
        </p:txBody>
      </p:sp>
      <p:sp>
        <p:nvSpPr>
          <p:cNvPr id="13" name="-"/>
          <p:cNvSpPr/>
          <p:nvPr/>
        </p:nvSpPr>
        <p:spPr>
          <a:xfrm>
            <a:off x="8715375" y="7829550"/>
            <a:ext cx="12249150" cy="1206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Помочь отработать специ-
фикации и довести до подписания</a:t>
            </a:r>
            <a:br/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D90A322-3953-C5C8-A740-F40531DA11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15375" y="244082"/>
            <a:ext cx="8572500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9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77475"/>
          </a:xfrm>
          <a:prstGeom prst="rect">
            <a:avLst/>
          </a:prstGeom>
        </p:spPr>
      </p:pic>
      <p:pic>
        <p:nvPicPr>
          <p:cNvPr id="4" name="Group 27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0125" y="9067800"/>
            <a:ext cx="1847850" cy="55245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00125" y="4429125"/>
            <a:ext cx="228600" cy="2286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23975" y="4429125"/>
            <a:ext cx="22860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5011400" y="9067800"/>
            <a:ext cx="228600" cy="228600"/>
          </a:xfrm>
          <a:prstGeom prst="rect">
            <a:avLst/>
          </a:prstGeom>
        </p:spPr>
      </p:pic>
      <p:pic>
        <p:nvPicPr>
          <p:cNvPr id="9" name="Group 28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011400" y="4705350"/>
            <a:ext cx="876300" cy="22860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0125" y="704850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5001875" y="704850"/>
            <a:ext cx="2647950" cy="264795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00125" y="5362575"/>
            <a:ext cx="2647950" cy="2647950"/>
          </a:xfrm>
          <a:prstGeom prst="rect">
            <a:avLst/>
          </a:prstGeom>
        </p:spPr>
      </p:pic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5001875" y="5362575"/>
            <a:ext cx="2647950" cy="2647950"/>
          </a:xfrm>
          <a:prstGeom prst="rect">
            <a:avLst/>
          </a:prstGeom>
        </p:spPr>
      </p:pic>
      <p:sp>
        <p:nvSpPr>
          <p:cNvPr id="14" name="PORTUGAL c  39987539XS"/>
          <p:cNvSpPr/>
          <p:nvPr/>
        </p:nvSpPr>
        <p:spPr>
          <a:xfrm>
            <a:off x="990600" y="3486150"/>
            <a:ext cx="24193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Жилет PORTUGAL c карманами
</a:t>
            </a:r>
            <a:r>
              <a:rPr lang="en-US" sz="1808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39987.539/XS</a:t>
            </a:r>
            <a:endParaRPr lang="en-US" sz="1808" dirty="0"/>
          </a:p>
        </p:txBody>
      </p:sp>
      <p:sp>
        <p:nvSpPr>
          <p:cNvPr id="15" name="STRIPE 450  4000530"/>
          <p:cNvSpPr/>
          <p:nvPr/>
        </p:nvSpPr>
        <p:spPr>
          <a:xfrm>
            <a:off x="1000125" y="8124825"/>
            <a:ext cx="2676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Термос вакуумный STRIPE, 450 мл
</a:t>
            </a:r>
            <a:r>
              <a:rPr lang="en-US" sz="1808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40005/30</a:t>
            </a:r>
            <a:endParaRPr lang="en-US" sz="1808" dirty="0"/>
          </a:p>
        </p:txBody>
      </p:sp>
      <p:sp>
        <p:nvSpPr>
          <p:cNvPr id="16" name="DENIM 2474730"/>
          <p:cNvSpPr/>
          <p:nvPr/>
        </p:nvSpPr>
        <p:spPr>
          <a:xfrm>
            <a:off x="15011400" y="3476625"/>
            <a:ext cx="26193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DENIM
</a:t>
            </a:r>
            <a:r>
              <a:rPr lang="en-US" sz="1808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24747/30</a:t>
            </a:r>
            <a:endParaRPr lang="en-US" sz="1808" dirty="0"/>
          </a:p>
        </p:txBody>
      </p:sp>
      <p:sp>
        <p:nvSpPr>
          <p:cNvPr id="17" name="Roll 1681335"/>
          <p:cNvSpPr/>
          <p:nvPr/>
        </p:nvSpPr>
        <p:spPr>
          <a:xfrm>
            <a:off x="15001875" y="8124825"/>
            <a:ext cx="27717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Рюкзак водостойкий "Roll"
</a:t>
            </a:r>
            <a:r>
              <a:rPr lang="en-US" sz="1808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16813/35</a:t>
            </a:r>
            <a:endParaRPr lang="en-US" sz="1808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58225" y="4610100"/>
            <a:ext cx="1743075" cy="666750"/>
          </a:xfrm>
          <a:prstGeom prst="rect">
            <a:avLst/>
          </a:prstGeom>
          <a:solidFill>
            <a:srgbClr val="BBCDE1">
              <a:alpha val="72000"/>
            </a:srgbClr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58225" y="2543175"/>
            <a:ext cx="1485900" cy="666750"/>
          </a:xfrm>
          <a:prstGeom prst="rect">
            <a:avLst/>
          </a:prstGeom>
          <a:solidFill>
            <a:srgbClr val="BBCDE1">
              <a:alpha val="72000"/>
            </a:srgbClr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58225" y="6896100"/>
            <a:ext cx="2114550" cy="666750"/>
          </a:xfrm>
          <a:prstGeom prst="rect">
            <a:avLst/>
          </a:prstGeom>
          <a:solidFill>
            <a:srgbClr val="BBCDE1">
              <a:alpha val="72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715500" y="2185988"/>
            <a:ext cx="8572500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368838" y="0"/>
            <a:ext cx="9525" cy="6238882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811125" y="6019800"/>
            <a:ext cx="5476875" cy="3324225"/>
          </a:xfrm>
          <a:prstGeom prst="rect">
            <a:avLst/>
          </a:prstGeom>
        </p:spPr>
      </p:pic>
      <p:sp>
        <p:nvSpPr>
          <p:cNvPr id="11" name="-  1  roadshow"/>
          <p:cNvSpPr/>
          <p:nvPr/>
        </p:nvSpPr>
        <p:spPr>
          <a:xfrm>
            <a:off x="8715375" y="2619375"/>
            <a:ext cx="10955937" cy="1133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Делаем наш проект инвест-
кейсом №1 на road‑show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Text 4"/>
          <p:cNvSpPr/>
          <p:nvPr/>
        </p:nvSpPr>
        <p:spPr>
          <a:xfrm>
            <a:off x="8715375" y="4733925"/>
            <a:ext cx="11707232" cy="2571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Партнёр инвестиционного 
консалтинга</a:t>
            </a:r>
            <a:br/>
            <a:br/>
            <a:br/>
            <a:endParaRPr lang="en-US" sz="3310" dirty="0"/>
          </a:p>
        </p:txBody>
      </p:sp>
      <p:sp>
        <p:nvSpPr>
          <p:cNvPr id="13" name="Text 5"/>
          <p:cNvSpPr/>
          <p:nvPr/>
        </p:nvSpPr>
        <p:spPr>
          <a:xfrm>
            <a:off x="8715375" y="7010400"/>
            <a:ext cx="12249150" cy="3181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Стать 
топ‑кейсом и 
ускорить выход
на оффер</a:t>
            </a:r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BCC28D8-B147-C100-393F-755B8EF75A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15375" y="372259"/>
            <a:ext cx="842962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1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9525"/>
            <a:ext cx="18288000" cy="1027747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314825" y="9525"/>
            <a:ext cx="9658350" cy="1027747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6" name="Group 3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011400" y="9344025"/>
            <a:ext cx="1200150" cy="228600"/>
          </a:xfrm>
          <a:prstGeom prst="rect">
            <a:avLst/>
          </a:prstGeom>
        </p:spPr>
      </p:pic>
      <p:pic>
        <p:nvPicPr>
          <p:cNvPr id="7" name="Group 3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28675" y="3067050"/>
            <a:ext cx="2647950" cy="417195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pic>
        <p:nvPicPr>
          <p:cNvPr id="9" name="Group 35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5011167" y="809625"/>
            <a:ext cx="2648183" cy="3895725"/>
          </a:xfrm>
          <a:prstGeom prst="rect">
            <a:avLst/>
          </a:prstGeom>
        </p:spPr>
      </p:pic>
      <p:sp>
        <p:nvSpPr>
          <p:cNvPr id="10" name="FARO  soft touch 1106026"/>
          <p:cNvSpPr/>
          <p:nvPr/>
        </p:nvSpPr>
        <p:spPr>
          <a:xfrm>
            <a:off x="15011400" y="8124825"/>
            <a:ext cx="23907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151C3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FARO, покрытие soft touch
</a:t>
            </a:r>
            <a:r>
              <a:rPr lang="en-US" sz="1808" b="1" u="sng" dirty="0">
                <a:solidFill>
                  <a:srgbClr val="151C31"/>
                </a:solidFill>
                <a:uFill>
                  <a:solidFill>
                    <a:srgbClr val="151C31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11060/26</a:t>
            </a:r>
            <a:endParaRPr lang="en-US" sz="1808" dirty="0"/>
          </a:p>
        </p:txBody>
      </p:sp>
      <p:sp>
        <p:nvSpPr>
          <p:cNvPr id="11" name="BLISS 2460225"/>
          <p:cNvSpPr/>
          <p:nvPr/>
        </p:nvSpPr>
        <p:spPr>
          <a:xfrm>
            <a:off x="828675" y="5791200"/>
            <a:ext cx="22098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151C3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BLISS
</a:t>
            </a:r>
            <a:r>
              <a:rPr lang="en-US" sz="1808" b="1" u="sng" dirty="0">
                <a:solidFill>
                  <a:srgbClr val="151C31"/>
                </a:solidFill>
                <a:uFill>
                  <a:solidFill>
                    <a:srgbClr val="151C31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24602/25</a:t>
            </a:r>
            <a:endParaRPr lang="en-US" sz="1808" dirty="0"/>
          </a:p>
        </p:txBody>
      </p:sp>
      <p:sp>
        <p:nvSpPr>
          <p:cNvPr id="12" name="HELSINKI 260 35600037S"/>
          <p:cNvSpPr/>
          <p:nvPr/>
        </p:nvSpPr>
        <p:spPr>
          <a:xfrm>
            <a:off x="15011400" y="3552825"/>
            <a:ext cx="26479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151C31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Толстовка мужская HELSINKI 260
</a:t>
            </a:r>
            <a:r>
              <a:rPr lang="en-US" sz="1808" b="1" u="sng" dirty="0">
                <a:solidFill>
                  <a:srgbClr val="151C31"/>
                </a:solidFill>
                <a:uFill>
                  <a:solidFill>
                    <a:srgbClr val="151C31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356000.37/S</a:t>
            </a:r>
            <a:endParaRPr lang="en-US" sz="1808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67750" y="5886450"/>
            <a:ext cx="1743075" cy="666750"/>
          </a:xfrm>
          <a:prstGeom prst="rect">
            <a:avLst/>
          </a:prstGeom>
          <a:solidFill>
            <a:srgbClr val="FDE9BF">
              <a:alpha val="58000"/>
            </a:srgbClr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67750" y="1743075"/>
            <a:ext cx="1485900" cy="666750"/>
          </a:xfrm>
          <a:prstGeom prst="rect">
            <a:avLst/>
          </a:prstGeom>
          <a:solidFill>
            <a:srgbClr val="FDE9BF">
              <a:alpha val="58000"/>
            </a:srgbClr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67750" y="8258175"/>
            <a:ext cx="2114550" cy="666750"/>
          </a:xfrm>
          <a:prstGeom prst="rect">
            <a:avLst/>
          </a:prstGeom>
          <a:solidFill>
            <a:srgbClr val="FDE9BF">
              <a:alpha val="58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553575" y="1366838"/>
            <a:ext cx="8734425" cy="18288"/>
          </a:xfrm>
          <a:prstGeom prst="rect">
            <a:avLst/>
          </a:prstGeom>
        </p:spPr>
      </p:pic>
      <p:pic>
        <p:nvPicPr>
          <p:cNvPr id="8" name="Vector 9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686800" y="5138738"/>
            <a:ext cx="9258300" cy="18288"/>
          </a:xfrm>
          <a:prstGeom prst="rect">
            <a:avLst/>
          </a:prstGeom>
        </p:spPr>
      </p:pic>
      <p:pic>
        <p:nvPicPr>
          <p:cNvPr id="9" name="Vector 6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0"/>
            <a:ext cx="9525" cy="4362450"/>
          </a:xfrm>
          <a:prstGeom prst="rect">
            <a:avLst/>
          </a:prstGeom>
        </p:spPr>
      </p:pic>
      <p:pic>
        <p:nvPicPr>
          <p:cNvPr id="10" name="Vector 8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315950" y="1838325"/>
            <a:ext cx="4972050" cy="3305175"/>
          </a:xfrm>
          <a:prstGeom prst="rect">
            <a:avLst/>
          </a:prstGeom>
        </p:spPr>
      </p:pic>
      <p:sp>
        <p:nvSpPr>
          <p:cNvPr id="12" name="CPL"/>
          <p:cNvSpPr/>
          <p:nvPr/>
        </p:nvSpPr>
        <p:spPr>
          <a:xfrm>
            <a:off x="8715375" y="1838325"/>
            <a:ext cx="10953750" cy="3181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B4997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Повышаем 
выдачу и снижаем 
CPL партнёрской 
лояльностью</a:t>
            </a:r>
            <a:br>
              <a:rPr dirty="0"/>
            </a:br>
            <a:br>
              <a:rPr dirty="0"/>
            </a:br>
            <a:br>
              <a:rPr dirty="0"/>
            </a:br>
            <a:br>
              <a:rPr dirty="0"/>
            </a:br>
            <a:endParaRPr lang="en-US" sz="3310" dirty="0"/>
          </a:p>
        </p:txBody>
      </p:sp>
      <p:sp>
        <p:nvSpPr>
          <p:cNvPr id="13" name="Text 4"/>
          <p:cNvSpPr/>
          <p:nvPr/>
        </p:nvSpPr>
        <p:spPr>
          <a:xfrm>
            <a:off x="8715375" y="6000750"/>
            <a:ext cx="11707232" cy="11084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B4997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Аккаунт‑менеджер онлайн‑
агрегатора</a:t>
            </a:r>
            <a:br/>
            <a:br/>
            <a:br/>
            <a:endParaRPr lang="en-US" sz="3310" dirty="0"/>
          </a:p>
        </p:txBody>
      </p:sp>
      <p:sp>
        <p:nvSpPr>
          <p:cNvPr id="14" name="Text 5"/>
          <p:cNvSpPr/>
          <p:nvPr/>
        </p:nvSpPr>
        <p:spPr>
          <a:xfrm>
            <a:off x="8715375" y="8372475"/>
            <a:ext cx="12249150" cy="1206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B4997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Улучшить видимость карточек 
ЖК и снизить стоимость лида</a:t>
            </a:r>
            <a:br/>
            <a:br/>
            <a:endParaRPr lang="en-US" sz="331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251345F-8DB9-EAB5-9076-7A821933ED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715375" y="604076"/>
            <a:ext cx="5400675" cy="50482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1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0125" y="4429125"/>
            <a:ext cx="228600" cy="2286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5011400" y="9067800"/>
            <a:ext cx="228600" cy="2286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00125" y="9067800"/>
            <a:ext cx="228600" cy="2286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5335250" y="9067800"/>
            <a:ext cx="22860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5659100" y="9067800"/>
            <a:ext cx="228600" cy="228600"/>
          </a:xfrm>
          <a:prstGeom prst="rect">
            <a:avLst/>
          </a:prstGeom>
        </p:spPr>
      </p:pic>
      <p:pic>
        <p:nvPicPr>
          <p:cNvPr id="9" name="Group 32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5011400" y="4410075"/>
            <a:ext cx="1200150" cy="22860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000125" y="704850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000125" y="5362575"/>
            <a:ext cx="2647950" cy="2647950"/>
          </a:xfrm>
          <a:prstGeom prst="rect">
            <a:avLst/>
          </a:prstGeom>
        </p:spPr>
      </p:pic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4" name="IMPULSE 33102"/>
          <p:cNvSpPr/>
          <p:nvPr/>
        </p:nvSpPr>
        <p:spPr>
          <a:xfrm>
            <a:off x="1000125" y="8124825"/>
            <a:ext cx="19240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927E6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Термокружка IMPULSE 
</a:t>
            </a:r>
            <a:r>
              <a:rPr lang="en-US" sz="1808" b="1" u="sng" dirty="0">
                <a:solidFill>
                  <a:srgbClr val="927E66"/>
                </a:solidFill>
                <a:uFill>
                  <a:solidFill>
                    <a:srgbClr val="927E66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33102</a:t>
            </a:r>
            <a:endParaRPr lang="en-US" sz="1808" dirty="0"/>
          </a:p>
        </p:txBody>
      </p:sp>
      <p:sp>
        <p:nvSpPr>
          <p:cNvPr id="15" name="MARNEL  34681828"/>
          <p:cNvSpPr/>
          <p:nvPr/>
        </p:nvSpPr>
        <p:spPr>
          <a:xfrm>
            <a:off x="1000125" y="3552825"/>
            <a:ext cx="24003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927E6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Рюкзак MARNEL, джут/хлопок
</a:t>
            </a:r>
            <a:r>
              <a:rPr lang="en-US" sz="1808" b="1" u="sng" dirty="0">
                <a:solidFill>
                  <a:srgbClr val="927E66"/>
                </a:solidFill>
                <a:uFill>
                  <a:solidFill>
                    <a:srgbClr val="927E66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346818/28</a:t>
            </a:r>
            <a:endParaRPr lang="en-US" sz="1808" dirty="0"/>
          </a:p>
        </p:txBody>
      </p:sp>
      <p:sp>
        <p:nvSpPr>
          <p:cNvPr id="16" name="N18 3801828"/>
          <p:cNvSpPr/>
          <p:nvPr/>
        </p:nvSpPr>
        <p:spPr>
          <a:xfrm>
            <a:off x="15011400" y="8124825"/>
            <a:ext cx="25336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927E6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N18
</a:t>
            </a:r>
            <a:r>
              <a:rPr lang="en-US" sz="1808" b="1" u="sng" dirty="0">
                <a:solidFill>
                  <a:srgbClr val="927E66"/>
                </a:solidFill>
                <a:uFill>
                  <a:solidFill>
                    <a:srgbClr val="927E66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38018/28</a:t>
            </a:r>
            <a:endParaRPr lang="en-US" sz="1808" dirty="0"/>
          </a:p>
        </p:txBody>
      </p:sp>
      <p:sp>
        <p:nvSpPr>
          <p:cNvPr id="17" name="MEMO 3390628"/>
          <p:cNvSpPr/>
          <p:nvPr/>
        </p:nvSpPr>
        <p:spPr>
          <a:xfrm>
            <a:off x="15011400" y="3467100"/>
            <a:ext cx="14001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927E6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Блокнот MEMO
</a:t>
            </a:r>
            <a:r>
              <a:rPr lang="en-US" sz="1808" b="1" u="sng" dirty="0">
                <a:solidFill>
                  <a:srgbClr val="927E66"/>
                </a:solidFill>
                <a:uFill>
                  <a:solidFill>
                    <a:srgbClr val="927E66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33906/28</a:t>
            </a:r>
            <a:endParaRPr lang="en-US" sz="1808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58225" y="4000500"/>
            <a:ext cx="1743075" cy="666750"/>
          </a:xfrm>
          <a:prstGeom prst="rect">
            <a:avLst/>
          </a:prstGeom>
          <a:solidFill>
            <a:srgbClr val="DCBEA6">
              <a:alpha val="52000"/>
            </a:srgbClr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58225" y="1876425"/>
            <a:ext cx="1485900" cy="666750"/>
          </a:xfrm>
          <a:prstGeom prst="rect">
            <a:avLst/>
          </a:prstGeom>
          <a:solidFill>
            <a:srgbClr val="DCBEA6">
              <a:alpha val="52000"/>
            </a:srgbClr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58225" y="7696200"/>
            <a:ext cx="2114550" cy="666750"/>
          </a:xfrm>
          <a:prstGeom prst="rect">
            <a:avLst/>
          </a:prstGeom>
          <a:solidFill>
            <a:srgbClr val="DCBEA6">
              <a:alpha val="52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715500" y="1423988"/>
            <a:ext cx="8572500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997488" y="704850"/>
            <a:ext cx="9525" cy="4600575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997488" y="6524625"/>
            <a:ext cx="9525" cy="37623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754100" y="3800475"/>
            <a:ext cx="4533900" cy="3305175"/>
          </a:xfrm>
          <a:prstGeom prst="rect">
            <a:avLst/>
          </a:prstGeom>
        </p:spPr>
      </p:pic>
      <p:sp>
        <p:nvSpPr>
          <p:cNvPr id="11" name="Text 3"/>
          <p:cNvSpPr/>
          <p:nvPr/>
        </p:nvSpPr>
        <p:spPr>
          <a:xfrm>
            <a:off x="8715375" y="1981200"/>
            <a:ext cx="10955937" cy="1133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6F4B3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Удерживаем топ‑партнёров 
и растим их долю в продажах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Text 4"/>
          <p:cNvSpPr/>
          <p:nvPr/>
        </p:nvSpPr>
        <p:spPr>
          <a:xfrm>
            <a:off x="8715375" y="4133850"/>
            <a:ext cx="11706225" cy="1771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6F4B3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Участник 
клубной программы 
застройщика 
(топ‑брокер)</a:t>
            </a:r>
            <a:br/>
            <a:br/>
            <a:br/>
            <a:endParaRPr lang="en-US" sz="3310" dirty="0"/>
          </a:p>
        </p:txBody>
      </p:sp>
      <p:sp>
        <p:nvSpPr>
          <p:cNvPr id="13" name="Text 5"/>
          <p:cNvSpPr/>
          <p:nvPr/>
        </p:nvSpPr>
        <p:spPr>
          <a:xfrm>
            <a:off x="8715375" y="7810500"/>
            <a:ext cx="12249150" cy="12069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6F4B3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Повысить лояльность клуба 
и его вклад в объём сделок</a:t>
            </a:r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F888EAD-AB85-BAAC-B1B6-813670EFA5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15375" y="523875"/>
            <a:ext cx="7962900" cy="5048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EA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ччсчсч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24050" y="6038850"/>
            <a:ext cx="7077075" cy="2257425"/>
          </a:xfrm>
          <a:prstGeom prst="rect">
            <a:avLst/>
          </a:prstGeom>
        </p:spPr>
      </p:pic>
      <p:pic>
        <p:nvPicPr>
          <p:cNvPr id="3" name="ччсчсч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639675" y="4486275"/>
            <a:ext cx="4791075" cy="2209800"/>
          </a:xfrm>
          <a:prstGeom prst="rect">
            <a:avLst/>
          </a:prstGeom>
        </p:spPr>
      </p:pic>
      <p:pic>
        <p:nvPicPr>
          <p:cNvPr id="4" name="ччсчсч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786633" y="4951444"/>
            <a:ext cx="2238375" cy="2209800"/>
          </a:xfrm>
          <a:prstGeom prst="rect">
            <a:avLst/>
          </a:prstGeom>
        </p:spPr>
      </p:pic>
      <p:pic>
        <p:nvPicPr>
          <p:cNvPr id="5" name="Vector 9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911306" y="1152525"/>
            <a:ext cx="14247879" cy="7829048"/>
          </a:xfrm>
          <a:prstGeom prst="rect">
            <a:avLst/>
          </a:prstGeom>
        </p:spPr>
      </p:pic>
      <p:pic>
        <p:nvPicPr>
          <p:cNvPr id="6" name="Vector 9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554531" y="4782134"/>
            <a:ext cx="637594" cy="570916"/>
          </a:xfrm>
          <a:prstGeom prst="rect">
            <a:avLst/>
          </a:prstGeom>
        </p:spPr>
      </p:pic>
      <p:pic>
        <p:nvPicPr>
          <p:cNvPr id="7" name="Vector 9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7418114" y="6427626"/>
            <a:ext cx="637594" cy="570916"/>
          </a:xfrm>
          <a:prstGeom prst="rect">
            <a:avLst/>
          </a:prstGeom>
        </p:spPr>
      </p:pic>
      <p:pic>
        <p:nvPicPr>
          <p:cNvPr id="8" name="Vector 9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419100" y="5391150"/>
            <a:ext cx="647700" cy="581025"/>
          </a:xfrm>
          <a:prstGeom prst="rect">
            <a:avLst/>
          </a:prstGeom>
        </p:spPr>
      </p:pic>
      <p:pic>
        <p:nvPicPr>
          <p:cNvPr id="9" name="Vector 92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6372225" y="6610350"/>
            <a:ext cx="647700" cy="581025"/>
          </a:xfrm>
          <a:prstGeom prst="rect">
            <a:avLst/>
          </a:prstGeom>
        </p:spPr>
      </p:pic>
      <p:pic>
        <p:nvPicPr>
          <p:cNvPr id="10" name="019f37c1-4e72-791b-b070-34ba10798c2e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876925" y="0"/>
            <a:ext cx="6905625" cy="102870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647700" y="5524500"/>
            <a:ext cx="6324600" cy="2047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283" dirty="0">
                <a:solidFill>
                  <a:srgbClr val="241B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МЫ ПОКАЖЕМ, 
КАК ПРЕВРАТИТЬ 
МЕРЧ ИЗ ФОРМАЛЬНОСТИ 
</a:t>
            </a:r>
            <a:endParaRPr lang="en-US" sz="3283" dirty="0"/>
          </a:p>
        </p:txBody>
      </p:sp>
      <p:sp>
        <p:nvSpPr>
          <p:cNvPr id="12" name="Text 1"/>
          <p:cNvSpPr/>
          <p:nvPr/>
        </p:nvSpPr>
        <p:spPr>
          <a:xfrm>
            <a:off x="12833286" y="4951444"/>
            <a:ext cx="7791450" cy="201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284" dirty="0">
                <a:solidFill>
                  <a:srgbClr val="241B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СТРАТЕГИЧЕСКИЙ 
АКТИВ, УСКОРЯЮЩИЙ
ПОКАЗЫ И ЗАКРЫТИЕ 
СДЕЛОК.</a:t>
            </a:r>
            <a:endParaRPr lang="en-US" sz="3284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1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0125" y="4371975"/>
            <a:ext cx="228600" cy="2286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011400" y="9067800"/>
            <a:ext cx="228600" cy="2286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23975" y="9067800"/>
            <a:ext cx="228600" cy="228600"/>
          </a:xfrm>
          <a:prstGeom prst="rect">
            <a:avLst/>
          </a:prstGeom>
        </p:spPr>
      </p:pic>
      <p:pic>
        <p:nvPicPr>
          <p:cNvPr id="7" name="Group 3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5011400" y="4619625"/>
            <a:ext cx="2171700" cy="2286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09650" y="704850"/>
            <a:ext cx="2647950" cy="26479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5011400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009650" y="5362575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5011400" y="5362575"/>
            <a:ext cx="2647950" cy="2647950"/>
          </a:xfrm>
          <a:prstGeom prst="rect">
            <a:avLst/>
          </a:prstGeom>
        </p:spPr>
      </p:pic>
      <p:sp>
        <p:nvSpPr>
          <p:cNvPr id="12" name="Ellipse 4"/>
          <p:cNvSpPr/>
          <p:nvPr/>
        </p:nvSpPr>
        <p:spPr>
          <a:xfrm>
            <a:off x="1002905" y="9070580"/>
            <a:ext cx="223041" cy="223041"/>
          </a:xfrm>
          <a:prstGeom prst="ellipse">
            <a:avLst/>
          </a:prstGeom>
          <a:solidFill>
            <a:srgbClr val="FFFEFE"/>
          </a:solidFill>
          <a:ln w="5559">
            <a:solidFill>
              <a:srgbClr val="000000"/>
            </a:solidFill>
            <a:prstDash val="solid"/>
          </a:ln>
        </p:spPr>
      </p:sp>
      <p:sp>
        <p:nvSpPr>
          <p:cNvPr id="13" name="Solas 2474435"/>
          <p:cNvSpPr/>
          <p:nvPr/>
        </p:nvSpPr>
        <p:spPr>
          <a:xfrm>
            <a:off x="15011400" y="3400425"/>
            <a:ext cx="24003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Solas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24744/35</a:t>
            </a:r>
            <a:endParaRPr lang="en-US" sz="1808" dirty="0"/>
          </a:p>
        </p:txBody>
      </p:sp>
      <p:sp>
        <p:nvSpPr>
          <p:cNvPr id="14" name="COLLISION 370053530"/>
          <p:cNvSpPr/>
          <p:nvPr/>
        </p:nvSpPr>
        <p:spPr>
          <a:xfrm>
            <a:off x="15011400" y="8124825"/>
            <a:ext cx="2676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Набор ручка + брелок COLLISION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37005/35/30</a:t>
            </a:r>
            <a:endParaRPr lang="en-US" sz="1808" dirty="0"/>
          </a:p>
        </p:txBody>
      </p:sp>
      <p:sp>
        <p:nvSpPr>
          <p:cNvPr id="15" name="KREPAK 34659729"/>
          <p:cNvSpPr/>
          <p:nvPr/>
        </p:nvSpPr>
        <p:spPr>
          <a:xfrm>
            <a:off x="1000125" y="3448050"/>
            <a:ext cx="30480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Рюкзак с индикатором KREPAK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346597/29</a:t>
            </a:r>
            <a:endParaRPr lang="en-US" sz="1808" dirty="0"/>
          </a:p>
        </p:txBody>
      </p:sp>
      <p:sp>
        <p:nvSpPr>
          <p:cNvPr id="16" name="ERGO 350 3290501"/>
          <p:cNvSpPr/>
          <p:nvPr/>
        </p:nvSpPr>
        <p:spPr>
          <a:xfrm>
            <a:off x="1000125" y="8124825"/>
            <a:ext cx="22098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Термокружка ERGO, 350мл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32905/01</a:t>
            </a:r>
            <a:endParaRPr lang="en-US" sz="1808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B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f0420-40e8-7d2d-959f-425d2056a16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Rectangle 5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ччсчсч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4825" y="2028825"/>
            <a:ext cx="11820525" cy="314325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742950" y="1209675"/>
            <a:ext cx="16487775" cy="2762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25"/>
              </a:lnSpc>
              <a:buNone/>
            </a:pPr>
            <a:r>
              <a:rPr lang="en-US" sz="3567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КАЖДЫЙ НАБОР СОБИРАЕТСЯ ПОД КОНКРЕТНУЮ
ЗАДАЧУ БРОКЕРА И КОНКРЕТНЫЙ ЭТАП СДЕЛКИ. 
</a:t>
            </a:r>
            <a:r>
              <a:rPr lang="en-US" sz="3567" b="1" dirty="0">
                <a:solidFill>
                  <a:srgbClr val="5D4A4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МЫ ДАЁМ ИНСТРУМЕНТ, КОТОРЫЙ РАБОТАЕТ</a:t>
            </a:r>
            <a:r>
              <a:rPr lang="en-US" sz="3567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
НА ВАС ПОСЛЕ КАЖДОЙ ВСТРЕЧИ.</a:t>
            </a:r>
            <a:endParaRPr lang="en-US" sz="3567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f1a24-a638-71d5-b3e2-e8795e17902b 1 1вв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4249400" y="7058025"/>
            <a:ext cx="2743204" cy="1476376"/>
          </a:xfrm>
          <a:prstGeom prst="rect">
            <a:avLst/>
          </a:prstGeom>
        </p:spPr>
      </p:pic>
      <p:pic>
        <p:nvPicPr>
          <p:cNvPr id="4" name="Group 3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71550" y="7467600"/>
            <a:ext cx="3895725" cy="657225"/>
          </a:xfrm>
          <a:prstGeom prst="rect">
            <a:avLst/>
          </a:prstGeom>
        </p:spPr>
      </p:pic>
      <p:sp>
        <p:nvSpPr>
          <p:cNvPr id="5" name="-"/>
          <p:cNvSpPr/>
          <p:nvPr/>
        </p:nvSpPr>
        <p:spPr>
          <a:xfrm>
            <a:off x="5457825" y="1038225"/>
            <a:ext cx="806065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275"/>
              </a:lnSpc>
              <a:buNone/>
            </a:pPr>
            <a:r>
              <a:rPr lang="en-US" sz="3446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МЕРЧ - ЭТО ИНВЕСТИЦИЯ 
В ПРИОРИТЕТ ВАШЕГО ОБЪЕКТА</a:t>
            </a:r>
            <a:endParaRPr lang="en-US" sz="3446" dirty="0"/>
          </a:p>
        </p:txBody>
      </p:sp>
      <p:sp>
        <p:nvSpPr>
          <p:cNvPr id="6" name="happygiftsru"/>
          <p:cNvSpPr/>
          <p:nvPr/>
        </p:nvSpPr>
        <p:spPr>
          <a:xfrm>
            <a:off x="1200150" y="7600950"/>
            <a:ext cx="2047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u="sng" dirty="0">
                <a:solidFill>
                  <a:srgbClr val="F4EEE8"/>
                </a:solidFill>
                <a:uFill>
                  <a:solidFill>
                    <a:srgbClr val="F4EEE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happygifts.ru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5"/>
          <p:cNvSpPr/>
          <p:nvPr/>
        </p:nvSpPr>
        <p:spPr>
          <a:xfrm>
            <a:off x="914400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Rectangle 57"/>
          <p:cNvSpPr/>
          <p:nvPr/>
        </p:nvSpPr>
        <p:spPr>
          <a:xfrm>
            <a:off x="0" y="514350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3875" y="619125"/>
            <a:ext cx="4286250" cy="92583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847169" y="619125"/>
            <a:ext cx="4286250" cy="92583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170464" y="619125"/>
            <a:ext cx="4286250" cy="92583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492702" y="619125"/>
            <a:ext cx="4314825" cy="9258300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886820" y="1656417"/>
            <a:ext cx="533405" cy="420851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025386" y="1656417"/>
            <a:ext cx="533405" cy="420851"/>
          </a:xfrm>
          <a:prstGeom prst="rect">
            <a:avLst/>
          </a:prstGeom>
        </p:spPr>
      </p:pic>
      <p:pic>
        <p:nvPicPr>
          <p:cNvPr id="10" name="Vector 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743445" y="1656417"/>
            <a:ext cx="533405" cy="42085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1BAC9AD-BF3B-447A-B159-25871B5BD4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4875" y="2771775"/>
            <a:ext cx="16297275" cy="33909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48700" y="4848225"/>
            <a:ext cx="1743075" cy="66675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" name="Rectangle 51"/>
          <p:cNvSpPr/>
          <p:nvPr/>
        </p:nvSpPr>
        <p:spPr>
          <a:xfrm>
            <a:off x="8648700" y="2543175"/>
            <a:ext cx="1485900" cy="666750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4" name="Rectangle 52"/>
          <p:cNvSpPr/>
          <p:nvPr/>
        </p:nvSpPr>
        <p:spPr>
          <a:xfrm>
            <a:off x="8648700" y="7953375"/>
            <a:ext cx="2114550" cy="666750"/>
          </a:xfrm>
          <a:prstGeom prst="rect">
            <a:avLst/>
          </a:prstGeom>
          <a:solidFill>
            <a:srgbClr val="D9D9D9"/>
          </a:solidFill>
          <a:ln/>
        </p:spPr>
      </p:sp>
      <p:pic>
        <p:nvPicPr>
          <p:cNvPr id="5" name="Vector 8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854613" y="6505575"/>
            <a:ext cx="9525" cy="3781425"/>
          </a:xfrm>
          <a:prstGeom prst="rect">
            <a:avLst/>
          </a:prstGeom>
        </p:spPr>
      </p:pic>
      <p:pic>
        <p:nvPicPr>
          <p:cNvPr id="6" name="photo_5899037886735125995_w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630150" y="4219575"/>
            <a:ext cx="5657850" cy="3305175"/>
          </a:xfrm>
          <a:prstGeom prst="rect">
            <a:avLst/>
          </a:prstGeom>
        </p:spPr>
      </p:pic>
      <p:pic>
        <p:nvPicPr>
          <p:cNvPr id="9" name="Vector 5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715500" y="2309813"/>
            <a:ext cx="8572500" cy="18288"/>
          </a:xfrm>
          <a:prstGeom prst="rect">
            <a:avLst/>
          </a:prstGeom>
        </p:spPr>
      </p:pic>
      <p:pic>
        <p:nvPicPr>
          <p:cNvPr id="10" name="Vector 6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7854613" y="0"/>
            <a:ext cx="9525" cy="4467225"/>
          </a:xfrm>
          <a:prstGeom prst="rect">
            <a:avLst/>
          </a:prstGeom>
        </p:spPr>
      </p:pic>
      <p:sp>
        <p:nvSpPr>
          <p:cNvPr id="11" name="1"/>
          <p:cNvSpPr/>
          <p:nvPr/>
        </p:nvSpPr>
        <p:spPr>
          <a:xfrm>
            <a:off x="8715375" y="2657475"/>
            <a:ext cx="15068550" cy="1562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Делаем наш ЖК предложением 
№1 в федеральной сети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-"/>
          <p:cNvSpPr/>
          <p:nvPr/>
        </p:nvSpPr>
        <p:spPr>
          <a:xfrm>
            <a:off x="8715375" y="4933950"/>
            <a:ext cx="4248150" cy="1943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Руко-
водитель офиса федеральной 
сети</a:t>
            </a:r>
            <a:br/>
            <a:br/>
            <a:br/>
            <a:endParaRPr lang="en-US" sz="3310" dirty="0"/>
          </a:p>
        </p:txBody>
      </p:sp>
      <p:sp>
        <p:nvSpPr>
          <p:cNvPr id="13" name="-"/>
          <p:cNvSpPr/>
          <p:nvPr/>
        </p:nvSpPr>
        <p:spPr>
          <a:xfrm>
            <a:off x="8715375" y="8048625"/>
            <a:ext cx="9906000" cy="1657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E5682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Получить приоритет у финан-совых брокеров и ускорить первые 
показы в стартовый месяц</a:t>
            </a:r>
            <a:br/>
            <a:br/>
            <a:br/>
            <a:endParaRPr lang="en-US" sz="331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B4222EA-B0AD-7064-29CD-031B908E4B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48700" y="440532"/>
            <a:ext cx="7248525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есурс 1@4x113йцйуйййй1ёцыввцц5йц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15525" y="0"/>
            <a:ext cx="8372475" cy="9372600"/>
          </a:xfrm>
          <a:prstGeom prst="rect">
            <a:avLst/>
          </a:prstGeom>
        </p:spPr>
      </p:pic>
      <p:pic>
        <p:nvPicPr>
          <p:cNvPr id="3" name="Ресурс 1@4x113йцйуйййй1ёцыввцц5йц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6296026" cy="9067801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00100" y="9086850"/>
            <a:ext cx="228600" cy="228600"/>
          </a:xfrm>
          <a:prstGeom prst="rect">
            <a:avLst/>
          </a:prstGeom>
        </p:spPr>
      </p:pic>
      <p:pic>
        <p:nvPicPr>
          <p:cNvPr id="6" name="Group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4801850" y="4796895"/>
            <a:ext cx="2552700" cy="171450"/>
          </a:xfrm>
          <a:prstGeom prst="rect">
            <a:avLst/>
          </a:prstGeom>
        </p:spPr>
      </p:pic>
      <p:pic>
        <p:nvPicPr>
          <p:cNvPr id="7" name="Vector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4387513" y="0"/>
            <a:ext cx="9525" cy="10287000"/>
          </a:xfrm>
          <a:prstGeom prst="rect">
            <a:avLst/>
          </a:prstGeom>
        </p:spPr>
      </p:pic>
      <p:pic>
        <p:nvPicPr>
          <p:cNvPr id="8" name="Vector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3973175" y="5214185"/>
            <a:ext cx="4314825" cy="10278"/>
          </a:xfrm>
          <a:prstGeom prst="rect">
            <a:avLst/>
          </a:prstGeom>
        </p:spPr>
      </p:pic>
      <p:pic>
        <p:nvPicPr>
          <p:cNvPr id="9" name="Group 8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800100" y="4476750"/>
            <a:ext cx="1200150" cy="22860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800100" y="704850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801850" y="704850"/>
            <a:ext cx="2647950" cy="264795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00100" y="5362575"/>
            <a:ext cx="2647950" cy="2647950"/>
          </a:xfrm>
          <a:prstGeom prst="rect">
            <a:avLst/>
          </a:prstGeom>
        </p:spPr>
      </p:pic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4801850" y="5362575"/>
            <a:ext cx="2647950" cy="2647950"/>
          </a:xfrm>
          <a:prstGeom prst="rect">
            <a:avLst/>
          </a:prstGeom>
        </p:spPr>
      </p:pic>
      <p:pic>
        <p:nvPicPr>
          <p:cNvPr id="14" name="Group 3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4801850" y="9086850"/>
            <a:ext cx="1847850" cy="228601"/>
          </a:xfrm>
          <a:prstGeom prst="rect">
            <a:avLst/>
          </a:prstGeom>
        </p:spPr>
      </p:pic>
      <p:sp>
        <p:nvSpPr>
          <p:cNvPr id="15" name="Stellar 247283524"/>
          <p:cNvSpPr/>
          <p:nvPr/>
        </p:nvSpPr>
        <p:spPr>
          <a:xfrm>
            <a:off x="14801850" y="3524250"/>
            <a:ext cx="2782808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Stellar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24728/35/24</a:t>
            </a:r>
            <a:endParaRPr lang="en-US" sz="1808" dirty="0"/>
          </a:p>
        </p:txBody>
      </p:sp>
      <p:sp>
        <p:nvSpPr>
          <p:cNvPr id="16" name="FACTOR BLACK 403943524"/>
          <p:cNvSpPr/>
          <p:nvPr/>
        </p:nvSpPr>
        <p:spPr>
          <a:xfrm>
            <a:off x="14801850" y="8153400"/>
            <a:ext cx="235016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FACTOR BLACK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40394/35/24</a:t>
            </a:r>
            <a:endParaRPr lang="en-US" sz="1808" dirty="0"/>
          </a:p>
        </p:txBody>
      </p:sp>
      <p:sp>
        <p:nvSpPr>
          <p:cNvPr id="17" name="Wave 10 3717225"/>
          <p:cNvSpPr/>
          <p:nvPr/>
        </p:nvSpPr>
        <p:spPr>
          <a:xfrm>
            <a:off x="800100" y="3524250"/>
            <a:ext cx="31527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универсальный аккумулятор Wave 10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37172/25</a:t>
            </a:r>
            <a:endParaRPr lang="en-US" sz="1808" dirty="0"/>
          </a:p>
        </p:txBody>
      </p:sp>
      <p:sp>
        <p:nvSpPr>
          <p:cNvPr id="18" name="USB flash- TUBE 19334_8Gb"/>
          <p:cNvSpPr/>
          <p:nvPr/>
        </p:nvSpPr>
        <p:spPr>
          <a:xfrm>
            <a:off x="800100" y="8153400"/>
            <a:ext cx="257233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314E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USB flash-карта TUBE
</a:t>
            </a:r>
            <a:r>
              <a:rPr lang="en-US" sz="1808" b="1" u="sng" dirty="0">
                <a:solidFill>
                  <a:srgbClr val="26314E"/>
                </a:solidFill>
                <a:uFill>
                  <a:solidFill>
                    <a:srgbClr val="26314E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19334_8Gb</a:t>
            </a:r>
            <a:endParaRPr lang="en-US" sz="1808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81550" y="2266950"/>
            <a:ext cx="5991225" cy="3495675"/>
          </a:xfrm>
          <a:prstGeom prst="rect">
            <a:avLst/>
          </a:prstGeom>
        </p:spPr>
      </p:pic>
      <p:sp>
        <p:nvSpPr>
          <p:cNvPr id="3" name="Rectangle 51"/>
          <p:cNvSpPr/>
          <p:nvPr/>
        </p:nvSpPr>
        <p:spPr>
          <a:xfrm>
            <a:off x="428625" y="2590800"/>
            <a:ext cx="1485900" cy="666750"/>
          </a:xfrm>
          <a:prstGeom prst="rect">
            <a:avLst/>
          </a:prstGeom>
          <a:solidFill>
            <a:srgbClr val="CEDD98">
              <a:alpha val="78000"/>
            </a:srgbClr>
          </a:solidFill>
          <a:ln/>
        </p:spPr>
      </p:sp>
      <p:sp>
        <p:nvSpPr>
          <p:cNvPr id="4" name="Rectangle 52"/>
          <p:cNvSpPr/>
          <p:nvPr/>
        </p:nvSpPr>
        <p:spPr>
          <a:xfrm>
            <a:off x="428625" y="5819775"/>
            <a:ext cx="1714500" cy="666750"/>
          </a:xfrm>
          <a:prstGeom prst="rect">
            <a:avLst/>
          </a:prstGeom>
          <a:solidFill>
            <a:srgbClr val="CEDD98">
              <a:alpha val="78000"/>
            </a:srgbClr>
          </a:solidFill>
          <a:ln/>
        </p:spPr>
      </p:sp>
      <p:sp>
        <p:nvSpPr>
          <p:cNvPr id="5" name="Rectangle 53"/>
          <p:cNvSpPr/>
          <p:nvPr/>
        </p:nvSpPr>
        <p:spPr>
          <a:xfrm>
            <a:off x="428625" y="7667625"/>
            <a:ext cx="2085975" cy="666750"/>
          </a:xfrm>
          <a:prstGeom prst="rect">
            <a:avLst/>
          </a:prstGeom>
          <a:solidFill>
            <a:srgbClr val="CEDD98">
              <a:alpha val="78000"/>
            </a:srgbClr>
          </a:solidFill>
          <a:ln/>
        </p:spPr>
      </p:sp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220325" y="0"/>
            <a:ext cx="8067675" cy="1028700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1995487"/>
            <a:ext cx="8662988" cy="18288"/>
          </a:xfrm>
          <a:prstGeom prst="rect">
            <a:avLst/>
          </a:prstGeom>
        </p:spPr>
      </p:pic>
      <p:pic>
        <p:nvPicPr>
          <p:cNvPr id="8" name="Vector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233863" y="0"/>
            <a:ext cx="9525" cy="2819400"/>
          </a:xfrm>
          <a:prstGeom prst="rect">
            <a:avLst/>
          </a:prstGeom>
        </p:spPr>
      </p:pic>
      <p:sp>
        <p:nvSpPr>
          <p:cNvPr id="10" name="-        7"/>
          <p:cNvSpPr/>
          <p:nvPr/>
        </p:nvSpPr>
        <p:spPr>
          <a:xfrm>
            <a:off x="495300" y="2714625"/>
            <a:ext cx="10953750" cy="3667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D712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Закреп-
ляем локальные 
УТП и запускаем 
показы за 7 дней</a:t>
            </a:r>
            <a:br/>
            <a:br/>
            <a:br/>
            <a:endParaRPr lang="en-US" sz="3310" dirty="0"/>
          </a:p>
        </p:txBody>
      </p:sp>
      <p:sp>
        <p:nvSpPr>
          <p:cNvPr id="11" name="Text 5"/>
          <p:cNvSpPr/>
          <p:nvPr/>
        </p:nvSpPr>
        <p:spPr>
          <a:xfrm>
            <a:off x="428625" y="5972175"/>
            <a:ext cx="92202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D712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Руководитель отдела продаж локального агентства</a:t>
            </a:r>
            <a:br/>
            <a:br/>
            <a:br/>
            <a:endParaRPr lang="en-US" sz="3310" dirty="0"/>
          </a:p>
        </p:txBody>
      </p:sp>
      <p:sp>
        <p:nvSpPr>
          <p:cNvPr id="12" name="Text 6"/>
          <p:cNvSpPr/>
          <p:nvPr/>
        </p:nvSpPr>
        <p:spPr>
          <a:xfrm>
            <a:off x="428625" y="7762875"/>
            <a:ext cx="12249150" cy="2524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D712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Удержать проект в фокусе 
у локальных агентов и мотивировать 
на выездной показ в ближайшую неделю</a:t>
            </a:r>
            <a:br/>
            <a:br/>
            <a:br/>
            <a:endParaRPr lang="en-US" sz="331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527E54B-8D9E-3669-9395-A821A3AF1D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66260" y="330617"/>
            <a:ext cx="5219700" cy="1428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5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14825" y="0"/>
            <a:ext cx="9658350" cy="10287000"/>
          </a:xfrm>
          <a:prstGeom prst="rect">
            <a:avLst/>
          </a:prstGeom>
        </p:spPr>
      </p:pic>
      <p:pic>
        <p:nvPicPr>
          <p:cNvPr id="4" name="Group 5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00125" y="9220200"/>
            <a:ext cx="1524000" cy="228600"/>
          </a:xfrm>
          <a:prstGeom prst="rect">
            <a:avLst/>
          </a:prstGeom>
        </p:spPr>
      </p:pic>
      <p:pic>
        <p:nvPicPr>
          <p:cNvPr id="5" name="Group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00125" y="4381500"/>
            <a:ext cx="1200150" cy="228600"/>
          </a:xfrm>
          <a:prstGeom prst="rect">
            <a:avLst/>
          </a:prstGeom>
        </p:spPr>
      </p:pic>
      <p:pic>
        <p:nvPicPr>
          <p:cNvPr id="6" name="Group 7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5011400" y="4381500"/>
            <a:ext cx="1847850" cy="552450"/>
          </a:xfrm>
          <a:prstGeom prst="rect">
            <a:avLst/>
          </a:prstGeom>
        </p:spPr>
      </p:pic>
      <p:pic>
        <p:nvPicPr>
          <p:cNvPr id="7" name="Group 6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5011400" y="9067800"/>
            <a:ext cx="1847850" cy="55245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09650" y="704850"/>
            <a:ext cx="2647950" cy="26479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982825" y="704850"/>
            <a:ext cx="2647950" cy="2647950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9650" y="5362575"/>
            <a:ext cx="2647950" cy="264795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4982825" y="5362575"/>
            <a:ext cx="2647950" cy="2647950"/>
          </a:xfrm>
          <a:prstGeom prst="rect">
            <a:avLst/>
          </a:prstGeom>
        </p:spPr>
      </p:pic>
      <p:sp>
        <p:nvSpPr>
          <p:cNvPr id="12" name="Velvet 2800115"/>
          <p:cNvSpPr/>
          <p:nvPr/>
        </p:nvSpPr>
        <p:spPr>
          <a:xfrm>
            <a:off x="1009650" y="3438525"/>
            <a:ext cx="2676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442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Термокружка вакуумная "Velvet"
</a:t>
            </a:r>
            <a:r>
              <a:rPr lang="en-US" sz="1808" b="1" u="sng" dirty="0">
                <a:solidFill>
                  <a:srgbClr val="26442B"/>
                </a:solidFill>
                <a:uFill>
                  <a:solidFill>
                    <a:srgbClr val="26442B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28001/15</a:t>
            </a:r>
            <a:endParaRPr lang="en-US" sz="1808" dirty="0"/>
          </a:p>
        </p:txBody>
      </p:sp>
      <p:sp>
        <p:nvSpPr>
          <p:cNvPr id="13" name="Simply 1972715"/>
          <p:cNvSpPr/>
          <p:nvPr/>
        </p:nvSpPr>
        <p:spPr>
          <a:xfrm>
            <a:off x="1009650" y="7972425"/>
            <a:ext cx="288607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442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Чехол для автодокументов Simply
</a:t>
            </a:r>
            <a:r>
              <a:rPr lang="en-US" sz="1808" b="1" u="sng" dirty="0">
                <a:solidFill>
                  <a:srgbClr val="26442B"/>
                </a:solidFill>
                <a:uFill>
                  <a:solidFill>
                    <a:srgbClr val="26442B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19727/15</a:t>
            </a:r>
            <a:endParaRPr lang="en-US" sz="1808" dirty="0"/>
          </a:p>
        </p:txBody>
      </p:sp>
      <p:sp>
        <p:nvSpPr>
          <p:cNvPr id="14" name="Muse 247451514"/>
          <p:cNvSpPr/>
          <p:nvPr/>
        </p:nvSpPr>
        <p:spPr>
          <a:xfrm>
            <a:off x="15020925" y="3438525"/>
            <a:ext cx="29622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442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Ежедневник недатированный Muse
</a:t>
            </a:r>
            <a:r>
              <a:rPr lang="en-US" sz="1808" b="1" u="sng" dirty="0">
                <a:solidFill>
                  <a:srgbClr val="26442B"/>
                </a:solidFill>
                <a:uFill>
                  <a:solidFill>
                    <a:srgbClr val="26442B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24745/15/14</a:t>
            </a:r>
            <a:endParaRPr lang="en-US" sz="1808" dirty="0"/>
          </a:p>
        </p:txBody>
      </p:sp>
      <p:sp>
        <p:nvSpPr>
          <p:cNvPr id="15" name="MIRROR BLACK 3800215"/>
          <p:cNvSpPr/>
          <p:nvPr/>
        </p:nvSpPr>
        <p:spPr>
          <a:xfrm>
            <a:off x="15011400" y="8124825"/>
            <a:ext cx="30670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8" b="1" dirty="0">
                <a:solidFill>
                  <a:srgbClr val="26442B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Ручка шариковая MIRROR BLACK
</a:t>
            </a:r>
            <a:r>
              <a:rPr lang="en-US" sz="1808" b="1" u="sng" dirty="0">
                <a:solidFill>
                  <a:srgbClr val="26442B"/>
                </a:solidFill>
                <a:uFill>
                  <a:solidFill>
                    <a:srgbClr val="26442B"/>
                  </a:solidFill>
                </a:u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38002/15</a:t>
            </a:r>
            <a:endParaRPr lang="en-US" sz="1808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/>
          <p:nvPr/>
        </p:nvSpPr>
        <p:spPr>
          <a:xfrm>
            <a:off x="8677275" y="4600575"/>
            <a:ext cx="1743075" cy="666750"/>
          </a:xfrm>
          <a:prstGeom prst="rect">
            <a:avLst/>
          </a:prstGeom>
          <a:solidFill>
            <a:srgbClr val="B1AAA7">
              <a:alpha val="58000"/>
            </a:srgbClr>
          </a:solidFill>
          <a:ln/>
        </p:spPr>
      </p:sp>
      <p:sp>
        <p:nvSpPr>
          <p:cNvPr id="3" name="Rectangle 52"/>
          <p:cNvSpPr/>
          <p:nvPr/>
        </p:nvSpPr>
        <p:spPr>
          <a:xfrm>
            <a:off x="8677275" y="7800975"/>
            <a:ext cx="2114550" cy="666750"/>
          </a:xfrm>
          <a:prstGeom prst="rect">
            <a:avLst/>
          </a:prstGeom>
          <a:solidFill>
            <a:srgbClr val="B1AAA7">
              <a:alpha val="58000"/>
            </a:srgbClr>
          </a:solidFill>
          <a:ln/>
        </p:spPr>
      </p:sp>
      <p:sp>
        <p:nvSpPr>
          <p:cNvPr id="4" name="Rectangle 51"/>
          <p:cNvSpPr/>
          <p:nvPr/>
        </p:nvSpPr>
        <p:spPr>
          <a:xfrm>
            <a:off x="8677275" y="2400300"/>
            <a:ext cx="1447800" cy="666750"/>
          </a:xfrm>
          <a:prstGeom prst="rect">
            <a:avLst/>
          </a:prstGeom>
          <a:solidFill>
            <a:srgbClr val="B1AAA7">
              <a:alpha val="58000"/>
            </a:srgbClr>
          </a:solidFill>
          <a:ln/>
        </p:spPr>
      </p:sp>
      <p:pic>
        <p:nvPicPr>
          <p:cNvPr id="5" name="photo_5899037886735125995_w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7829550" cy="1028700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8067675" cy="10287000"/>
          </a:xfrm>
          <a:prstGeom prst="rect">
            <a:avLst/>
          </a:prstGeom>
        </p:spPr>
      </p:pic>
      <p:pic>
        <p:nvPicPr>
          <p:cNvPr id="7" name="Vector 6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482013" y="0"/>
            <a:ext cx="9525" cy="10287000"/>
          </a:xfrm>
          <a:prstGeom prst="rect">
            <a:avLst/>
          </a:prstGeom>
        </p:spPr>
      </p:pic>
      <p:pic>
        <p:nvPicPr>
          <p:cNvPr id="8" name="Vector 7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067675" y="7527694"/>
            <a:ext cx="10220325" cy="11343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896850" y="3733800"/>
            <a:ext cx="5391150" cy="3305175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8715375" y="2495550"/>
            <a:ext cx="8753475" cy="1133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B3834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ЦЕЛЬ: Мобильность брокера = бронь на выезде</a:t>
            </a:r>
            <a:br/>
            <a:br/>
            <a:br/>
            <a:br/>
            <a:endParaRPr lang="en-US" sz="3310" dirty="0"/>
          </a:p>
        </p:txBody>
      </p:sp>
      <p:sp>
        <p:nvSpPr>
          <p:cNvPr id="12" name="-"/>
          <p:cNvSpPr/>
          <p:nvPr/>
        </p:nvSpPr>
        <p:spPr>
          <a:xfrm>
            <a:off x="8715375" y="4743450"/>
            <a:ext cx="3781425" cy="2085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B3834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ГЕРОЙ: Частный брокер‑самоза-нятый</a:t>
            </a:r>
            <a:br/>
            <a:br/>
            <a:endParaRPr lang="en-US" sz="3310" dirty="0"/>
          </a:p>
        </p:txBody>
      </p:sp>
      <p:sp>
        <p:nvSpPr>
          <p:cNvPr id="13" name="Text 6"/>
          <p:cNvSpPr/>
          <p:nvPr/>
        </p:nvSpPr>
        <p:spPr>
          <a:xfrm>
            <a:off x="8715375" y="7943850"/>
            <a:ext cx="9410700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25"/>
              </a:lnSpc>
              <a:buNone/>
            </a:pPr>
            <a:r>
              <a:rPr lang="en-US" sz="3310" dirty="0">
                <a:solidFill>
                  <a:srgbClr val="3B3834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ЗАДАЧА: Повысить конверсию «первичный контакт → бронь» в полевых условиях</a:t>
            </a:r>
            <a:br/>
            <a:br/>
            <a:endParaRPr lang="en-US" sz="331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46C8B80-ADDC-7EB8-C6E9-2298ADD207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15375" y="428625"/>
            <a:ext cx="5543550" cy="14287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999</Words>
  <Application>Microsoft Office PowerPoint</Application>
  <PresentationFormat>Произвольный</PresentationFormat>
  <Paragraphs>128</Paragraphs>
  <Slides>32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Montserrat Bold</vt:lpstr>
      <vt:lpstr>Montserrat Regular</vt:lpstr>
      <vt:lpstr>Montserrat Medium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3</cp:revision>
  <dcterms:created xsi:type="dcterms:W3CDTF">2026-07-07T07:51:17Z</dcterms:created>
  <dcterms:modified xsi:type="dcterms:W3CDTF">2026-07-07T08:20:50Z</dcterms:modified>
</cp:coreProperties>
</file>